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9" r:id="rId3"/>
    <p:sldId id="305" r:id="rId4"/>
    <p:sldId id="310" r:id="rId5"/>
    <p:sldId id="311" r:id="rId6"/>
    <p:sldId id="316" r:id="rId7"/>
    <p:sldId id="325" r:id="rId8"/>
    <p:sldId id="312" r:id="rId9"/>
    <p:sldId id="317" r:id="rId10"/>
    <p:sldId id="314" r:id="rId11"/>
    <p:sldId id="320" r:id="rId12"/>
    <p:sldId id="313" r:id="rId13"/>
    <p:sldId id="318" r:id="rId14"/>
    <p:sldId id="324" r:id="rId15"/>
    <p:sldId id="321" r:id="rId16"/>
    <p:sldId id="323" r:id="rId17"/>
    <p:sldId id="308" r:id="rId18"/>
    <p:sldId id="309" r:id="rId19"/>
    <p:sldId id="283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6" autoAdjust="0"/>
    <p:restoredTop sz="58548" autoAdjust="0"/>
  </p:normalViewPr>
  <p:slideViewPr>
    <p:cSldViewPr snapToGrid="0" snapToObjects="1">
      <p:cViewPr varScale="1">
        <p:scale>
          <a:sx n="115" d="100"/>
          <a:sy n="115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1014-38EC-42CA-BBE5-CC875B752E65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DAEC-2960-413E-82BB-4EA8E809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6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6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4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69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2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5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0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0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9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7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3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8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5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pascal.inrialpes.fr/data/human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://human-pose.mpi-inf.mpg.de/#downlo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02.07261.pdf" TargetMode="External"/><Relationship Id="rId5" Type="http://schemas.openxmlformats.org/officeDocument/2006/relationships/hyperlink" Target="https://norman3.github.io/papers/docs/google_inception.html" TargetMode="External"/><Relationship Id="rId10" Type="http://schemas.openxmlformats.org/officeDocument/2006/relationships/hyperlink" Target="http://www.crowdhuman.org/download.html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cis.upenn.edu/~jshi/ped_htm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2" y="4322711"/>
            <a:ext cx="11649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Inception-Resnet Code writing, </a:t>
            </a:r>
          </a:p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Collections of Human Dataset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976572" y="6399297"/>
            <a:ext cx="229425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2021. 08. 03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1162971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Reduction-B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3231255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322270" y="3749388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4798389" y="855210"/>
            <a:ext cx="1498138" cy="608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2663646" y="3413052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Maxpool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4798389" y="5830094"/>
            <a:ext cx="1498138" cy="589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Previous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Layer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4162518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/>
          <p:cNvCxnSpPr>
            <a:stCxn id="64" idx="0"/>
            <a:endCxn id="63" idx="2"/>
          </p:cNvCxnSpPr>
          <p:nvPr/>
        </p:nvCxnSpPr>
        <p:spPr>
          <a:xfrm flipH="1" flipV="1">
            <a:off x="3412715" y="4085725"/>
            <a:ext cx="2134743" cy="1744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3" idx="0"/>
            <a:endCxn id="62" idx="2"/>
          </p:cNvCxnSpPr>
          <p:nvPr/>
        </p:nvCxnSpPr>
        <p:spPr>
          <a:xfrm flipV="1">
            <a:off x="3412715" y="1463857"/>
            <a:ext cx="2134743" cy="19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4" idx="0"/>
            <a:endCxn id="61" idx="2"/>
          </p:cNvCxnSpPr>
          <p:nvPr/>
        </p:nvCxnSpPr>
        <p:spPr>
          <a:xfrm flipH="1" flipV="1">
            <a:off x="5071339" y="4422061"/>
            <a:ext cx="476119" cy="1408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4" idx="0"/>
            <a:endCxn id="65" idx="2"/>
          </p:cNvCxnSpPr>
          <p:nvPr/>
        </p:nvCxnSpPr>
        <p:spPr>
          <a:xfrm flipV="1">
            <a:off x="5547458" y="4835191"/>
            <a:ext cx="2846289" cy="994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5" idx="0"/>
            <a:endCxn id="60" idx="2"/>
          </p:cNvCxnSpPr>
          <p:nvPr/>
        </p:nvCxnSpPr>
        <p:spPr>
          <a:xfrm flipV="1">
            <a:off x="8393747" y="3903928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2298235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(256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8394374" y="2970908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2" idx="0"/>
            <a:endCxn id="62" idx="2"/>
          </p:cNvCxnSpPr>
          <p:nvPr/>
        </p:nvCxnSpPr>
        <p:spPr>
          <a:xfrm flipH="1" flipV="1">
            <a:off x="5547458" y="1463857"/>
            <a:ext cx="2846289" cy="83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5986053" y="3733823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5996319" y="2846802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(256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322270" y="2839609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(384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직선 화살표 연결선 86"/>
          <p:cNvCxnSpPr>
            <a:stCxn id="64" idx="0"/>
            <a:endCxn id="81" idx="2"/>
          </p:cNvCxnSpPr>
          <p:nvPr/>
        </p:nvCxnSpPr>
        <p:spPr>
          <a:xfrm flipV="1">
            <a:off x="5547458" y="4406496"/>
            <a:ext cx="1187664" cy="142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2" idx="0"/>
            <a:endCxn id="62" idx="2"/>
          </p:cNvCxnSpPr>
          <p:nvPr/>
        </p:nvCxnSpPr>
        <p:spPr>
          <a:xfrm flipH="1" flipV="1">
            <a:off x="5547458" y="1463857"/>
            <a:ext cx="1197930" cy="1382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5" idx="0"/>
            <a:endCxn id="62" idx="2"/>
          </p:cNvCxnSpPr>
          <p:nvPr/>
        </p:nvCxnSpPr>
        <p:spPr>
          <a:xfrm flipV="1">
            <a:off x="5071339" y="1463857"/>
            <a:ext cx="476119" cy="137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61" idx="0"/>
            <a:endCxn id="85" idx="2"/>
          </p:cNvCxnSpPr>
          <p:nvPr/>
        </p:nvCxnSpPr>
        <p:spPr>
          <a:xfrm flipV="1">
            <a:off x="5071339" y="3512282"/>
            <a:ext cx="0" cy="237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1" idx="0"/>
            <a:endCxn id="82" idx="2"/>
          </p:cNvCxnSpPr>
          <p:nvPr/>
        </p:nvCxnSpPr>
        <p:spPr>
          <a:xfrm flipV="1">
            <a:off x="6735122" y="3519475"/>
            <a:ext cx="10266" cy="21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Reduction-B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3AC3A-3FE2-44CF-8CBB-F081EFC8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1" y="597583"/>
            <a:ext cx="5772150" cy="6098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745524" y="1669423"/>
            <a:ext cx="6789809" cy="26944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3617562" y="1761105"/>
            <a:ext cx="427892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-&gt; 3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3Maxpo</a:t>
            </a:r>
            <a:r>
              <a:rPr lang="en-US" altLang="ko-KR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l(Stride2) = 8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1152 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2183567"/>
            <a:ext cx="7441332" cy="28078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2193687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2464355"/>
            <a:ext cx="7092198" cy="28078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3" y="2465183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8*384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3206163"/>
            <a:ext cx="7441332" cy="28078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3216283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3486951"/>
            <a:ext cx="7092198" cy="28078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3" y="3487779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8*256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4260219"/>
            <a:ext cx="7441332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4270339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4541007"/>
            <a:ext cx="8048161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736904" y="4541835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3Conv(stride1,padding1) = 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17*256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79213" y="4819837"/>
            <a:ext cx="7100511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2" y="4830108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8*8*256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1438226" y="6456304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Concatenate(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= 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2048(1152+384+256+256)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7535333" y="1602319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8215952" y="24412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8227172" y="340831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188037" y="479665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9344401" y="2278672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10025020" y="311761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10036240" y="40846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81781" y="54730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2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Inception-C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333069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765113" y="4261961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765113" y="238737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(2048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399496" y="519322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426196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(224)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974365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덧셈 기호 15"/>
          <p:cNvSpPr/>
          <p:nvPr/>
        </p:nvSpPr>
        <p:spPr>
          <a:xfrm>
            <a:off x="3181365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0"/>
            <a:endCxn id="10" idx="2"/>
          </p:cNvCxnSpPr>
          <p:nvPr/>
        </p:nvCxnSpPr>
        <p:spPr>
          <a:xfrm flipV="1">
            <a:off x="3289365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0"/>
            <a:endCxn id="15" idx="4"/>
          </p:cNvCxnSpPr>
          <p:nvPr/>
        </p:nvCxnSpPr>
        <p:spPr>
          <a:xfrm flipV="1">
            <a:off x="3289365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0"/>
            <a:endCxn id="15" idx="4"/>
          </p:cNvCxnSpPr>
          <p:nvPr/>
        </p:nvCxnSpPr>
        <p:spPr>
          <a:xfrm flipH="1" flipV="1">
            <a:off x="3289365" y="1862178"/>
            <a:ext cx="2224817" cy="525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0"/>
            <a:endCxn id="11" idx="2"/>
          </p:cNvCxnSpPr>
          <p:nvPr/>
        </p:nvCxnSpPr>
        <p:spPr>
          <a:xfrm flipH="1" flipV="1">
            <a:off x="5514182" y="3060048"/>
            <a:ext cx="2634383" cy="27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8" idx="2"/>
          </p:cNvCxnSpPr>
          <p:nvPr/>
        </p:nvCxnSpPr>
        <p:spPr>
          <a:xfrm flipV="1">
            <a:off x="3289365" y="4934634"/>
            <a:ext cx="2224817" cy="14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0"/>
            <a:endCxn id="12" idx="2"/>
          </p:cNvCxnSpPr>
          <p:nvPr/>
        </p:nvCxnSpPr>
        <p:spPr>
          <a:xfrm flipV="1">
            <a:off x="3289365" y="5865898"/>
            <a:ext cx="4859200" cy="52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1" idx="2"/>
          </p:cNvCxnSpPr>
          <p:nvPr/>
        </p:nvCxnSpPr>
        <p:spPr>
          <a:xfrm flipV="1">
            <a:off x="5514182" y="3060048"/>
            <a:ext cx="0" cy="1201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6" idx="2"/>
          </p:cNvCxnSpPr>
          <p:nvPr/>
        </p:nvCxnSpPr>
        <p:spPr>
          <a:xfrm flipV="1">
            <a:off x="8148565" y="400337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0"/>
            <a:endCxn id="14" idx="2"/>
          </p:cNvCxnSpPr>
          <p:nvPr/>
        </p:nvCxnSpPr>
        <p:spPr>
          <a:xfrm flipV="1">
            <a:off x="8148565" y="4934635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Inception-C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EC629-985E-45C4-8903-CE7DA7BA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597583"/>
            <a:ext cx="6448425" cy="6079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D52AD1-00CE-411A-BE73-79F9BC81E28E}"/>
              </a:ext>
            </a:extLst>
          </p:cNvPr>
          <p:cNvSpPr/>
          <p:nvPr/>
        </p:nvSpPr>
        <p:spPr>
          <a:xfrm>
            <a:off x="748722" y="1628385"/>
            <a:ext cx="9401118" cy="26542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D8E39F-FCCA-481C-ACC2-7329FD330EB0}"/>
              </a:ext>
            </a:extLst>
          </p:cNvPr>
          <p:cNvSpPr/>
          <p:nvPr/>
        </p:nvSpPr>
        <p:spPr>
          <a:xfrm>
            <a:off x="1056111" y="2149475"/>
            <a:ext cx="9093729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D47B38-B4D9-4FE2-8901-03445EEFD800}"/>
              </a:ext>
            </a:extLst>
          </p:cNvPr>
          <p:cNvSpPr/>
          <p:nvPr/>
        </p:nvSpPr>
        <p:spPr>
          <a:xfrm>
            <a:off x="1056187" y="2419781"/>
            <a:ext cx="9866737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23990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8*8*2048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= 8*8*192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A1B1C4-C332-4CCF-9329-A5C31E9360C9}"/>
              </a:ext>
            </a:extLst>
          </p:cNvPr>
          <p:cNvSpPr/>
          <p:nvPr/>
        </p:nvSpPr>
        <p:spPr>
          <a:xfrm>
            <a:off x="673754" y="4285013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CD242F8-6F2D-418D-9EF5-15A7669FFDA5}"/>
              </a:ext>
            </a:extLst>
          </p:cNvPr>
          <p:cNvSpPr/>
          <p:nvPr/>
        </p:nvSpPr>
        <p:spPr>
          <a:xfrm>
            <a:off x="673753" y="4513340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1A5044D-8E03-43CD-B13F-0734E4FB3C93}"/>
              </a:ext>
            </a:extLst>
          </p:cNvPr>
          <p:cNvSpPr txBox="1">
            <a:spLocks/>
          </p:cNvSpPr>
          <p:nvPr/>
        </p:nvSpPr>
        <p:spPr>
          <a:xfrm>
            <a:off x="7139230" y="4560964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N*N*C -&gt; 1*1Conv(Stride1) -&gt; Output : N*N*384 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5C270C6-BE91-453B-B9B7-89D979DA18EB}"/>
              </a:ext>
            </a:extLst>
          </p:cNvPr>
          <p:cNvSpPr txBox="1">
            <a:spLocks/>
          </p:cNvSpPr>
          <p:nvPr/>
        </p:nvSpPr>
        <p:spPr>
          <a:xfrm>
            <a:off x="7138462" y="4351010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N*N*128 -&gt; 1*1Conv(Stride1) -&gt; Output : N*N*384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C160F0-D105-427F-AD86-F8AD4B54A90D}"/>
              </a:ext>
            </a:extLst>
          </p:cNvPr>
          <p:cNvSpPr/>
          <p:nvPr/>
        </p:nvSpPr>
        <p:spPr>
          <a:xfrm>
            <a:off x="11501469" y="1441177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2FA5D9-94A4-44A2-AE23-2B03DE692201}"/>
              </a:ext>
            </a:extLst>
          </p:cNvPr>
          <p:cNvSpPr/>
          <p:nvPr/>
        </p:nvSpPr>
        <p:spPr>
          <a:xfrm>
            <a:off x="12102291" y="161170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63DCB8-9BCC-4474-997E-F47333A5BD4A}"/>
              </a:ext>
            </a:extLst>
          </p:cNvPr>
          <p:cNvSpPr/>
          <p:nvPr/>
        </p:nvSpPr>
        <p:spPr>
          <a:xfrm>
            <a:off x="11660327" y="381217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B8E706E-F32E-4644-A7B5-B0DF4EFC2ACA}"/>
              </a:ext>
            </a:extLst>
          </p:cNvPr>
          <p:cNvSpPr/>
          <p:nvPr/>
        </p:nvSpPr>
        <p:spPr>
          <a:xfrm>
            <a:off x="673754" y="5774542"/>
            <a:ext cx="10123613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A68730A-7098-4912-8407-B5CC3B9EDA71}"/>
              </a:ext>
            </a:extLst>
          </p:cNvPr>
          <p:cNvSpPr txBox="1">
            <a:spLocks/>
          </p:cNvSpPr>
          <p:nvPr/>
        </p:nvSpPr>
        <p:spPr>
          <a:xfrm>
            <a:off x="7138462" y="584053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γ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35*35*128(32+32+64)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386C8662-6C8A-492B-A3FB-929A5FE5297C}"/>
              </a:ext>
            </a:extLst>
          </p:cNvPr>
          <p:cNvCxnSpPr>
            <a:cxnSpLocks/>
            <a:stCxn id="17" idx="1"/>
            <a:endCxn id="27" idx="1"/>
          </p:cNvCxnSpPr>
          <p:nvPr/>
        </p:nvCxnSpPr>
        <p:spPr>
          <a:xfrm rot="10800000" flipH="1" flipV="1">
            <a:off x="673753" y="4397539"/>
            <a:ext cx="1" cy="1704848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A126C2-BA97-48BA-AA6E-E6933CC48E3D}"/>
              </a:ext>
            </a:extLst>
          </p:cNvPr>
          <p:cNvSpPr/>
          <p:nvPr/>
        </p:nvSpPr>
        <p:spPr>
          <a:xfrm>
            <a:off x="673755" y="5989861"/>
            <a:ext cx="1930446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00FF84D-6552-4843-BBE2-A6E62EDF67D4}"/>
              </a:ext>
            </a:extLst>
          </p:cNvPr>
          <p:cNvSpPr/>
          <p:nvPr/>
        </p:nvSpPr>
        <p:spPr>
          <a:xfrm>
            <a:off x="673751" y="5552081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3F4AC0CA-A138-4664-8AD6-876FC8B606E9}"/>
              </a:ext>
            </a:extLst>
          </p:cNvPr>
          <p:cNvCxnSpPr>
            <a:stCxn id="18" idx="1"/>
            <a:endCxn id="28" idx="1"/>
          </p:cNvCxnSpPr>
          <p:nvPr/>
        </p:nvCxnSpPr>
        <p:spPr>
          <a:xfrm rot="10800000" flipV="1">
            <a:off x="673751" y="4620331"/>
            <a:ext cx="2" cy="1044276"/>
          </a:xfrm>
          <a:prstGeom prst="curvedConnector3">
            <a:avLst>
              <a:gd name="adj1" fmla="val 2147483646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EA50B2A8-8C92-4E13-9526-C144BF77BA84}"/>
              </a:ext>
            </a:extLst>
          </p:cNvPr>
          <p:cNvSpPr txBox="1">
            <a:spLocks/>
          </p:cNvSpPr>
          <p:nvPr/>
        </p:nvSpPr>
        <p:spPr>
          <a:xfrm>
            <a:off x="2708252" y="625894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805B647-3977-4777-9642-0890DAA7B8DF}"/>
              </a:ext>
            </a:extLst>
          </p:cNvPr>
          <p:cNvSpPr txBox="1">
            <a:spLocks/>
          </p:cNvSpPr>
          <p:nvPr/>
        </p:nvSpPr>
        <p:spPr>
          <a:xfrm>
            <a:off x="5757026" y="171058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8*8*2048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1*1Conv(Stride1) = 8*8*192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50877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8*8*192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1*3Conv(Stride1,padding(0,1) = 8*8*224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사각형: 둥근 모서리 10">
            <a:extLst>
              <a:ext uri="{FF2B5EF4-FFF2-40B4-BE49-F238E27FC236}">
                <a16:creationId xmlns:a16="http://schemas.microsoft.com/office/drawing/2014/main" id="{D1D47B38-B4D9-4FE2-8901-03445EEFD800}"/>
              </a:ext>
            </a:extLst>
          </p:cNvPr>
          <p:cNvSpPr/>
          <p:nvPr/>
        </p:nvSpPr>
        <p:spPr>
          <a:xfrm>
            <a:off x="1056187" y="2688654"/>
            <a:ext cx="9866737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76933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8*8*224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3*1Conv(Stride1,padding(1,0) = 8*8*256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Whole Inception-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Resnet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Architecture(same as V1 &amp; V2)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3435" y="1943443"/>
            <a:ext cx="818622" cy="2610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6" idx="3"/>
            <a:endCxn id="10" idx="1"/>
          </p:cNvCxnSpPr>
          <p:nvPr/>
        </p:nvCxnSpPr>
        <p:spPr>
          <a:xfrm flipV="1">
            <a:off x="1132057" y="3248691"/>
            <a:ext cx="3878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19917" y="1943442"/>
            <a:ext cx="818622" cy="2610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Stem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12" idx="1"/>
          </p:cNvCxnSpPr>
          <p:nvPr/>
        </p:nvCxnSpPr>
        <p:spPr>
          <a:xfrm>
            <a:off x="2338539" y="3248691"/>
            <a:ext cx="3878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26399" y="1943443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(A)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3545021" y="3248691"/>
            <a:ext cx="33730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882326" y="1943442"/>
            <a:ext cx="818622" cy="2610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Reudction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52277" y="1943443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(B)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5" idx="3"/>
            <a:endCxn id="17" idx="1"/>
          </p:cNvCxnSpPr>
          <p:nvPr/>
        </p:nvCxnSpPr>
        <p:spPr>
          <a:xfrm flipV="1">
            <a:off x="5870899" y="3248691"/>
            <a:ext cx="37383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244735" y="1943442"/>
            <a:ext cx="818622" cy="2610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Reduction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3"/>
            <a:endCxn id="19" idx="1"/>
          </p:cNvCxnSpPr>
          <p:nvPr/>
        </p:nvCxnSpPr>
        <p:spPr>
          <a:xfrm>
            <a:off x="7063357" y="3248691"/>
            <a:ext cx="379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442850" y="1943442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(C)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  <a:endCxn id="21" idx="1"/>
          </p:cNvCxnSpPr>
          <p:nvPr/>
        </p:nvCxnSpPr>
        <p:spPr>
          <a:xfrm>
            <a:off x="8261472" y="3248691"/>
            <a:ext cx="379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640965" y="1943442"/>
            <a:ext cx="818622" cy="2610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Avg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847239" y="1943442"/>
            <a:ext cx="818622" cy="261049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(keep 0.8)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3"/>
            <a:endCxn id="24" idx="1"/>
          </p:cNvCxnSpPr>
          <p:nvPr/>
        </p:nvCxnSpPr>
        <p:spPr>
          <a:xfrm>
            <a:off x="10665861" y="3248691"/>
            <a:ext cx="387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053513" y="1943442"/>
            <a:ext cx="818622" cy="2610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Softmax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4" idx="3"/>
            <a:endCxn id="15" idx="1"/>
          </p:cNvCxnSpPr>
          <p:nvPr/>
        </p:nvCxnSpPr>
        <p:spPr>
          <a:xfrm>
            <a:off x="4700948" y="3248691"/>
            <a:ext cx="3513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2" idx="1"/>
          </p:cNvCxnSpPr>
          <p:nvPr/>
        </p:nvCxnSpPr>
        <p:spPr>
          <a:xfrm>
            <a:off x="9459587" y="3248691"/>
            <a:ext cx="387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5" idx="0"/>
          </p:cNvCxnSpPr>
          <p:nvPr/>
        </p:nvCxnSpPr>
        <p:spPr>
          <a:xfrm flipV="1">
            <a:off x="5461588" y="1371928"/>
            <a:ext cx="0" cy="571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19" idx="0"/>
          </p:cNvCxnSpPr>
          <p:nvPr/>
        </p:nvCxnSpPr>
        <p:spPr>
          <a:xfrm rot="16200000" flipV="1">
            <a:off x="6371118" y="462398"/>
            <a:ext cx="571514" cy="239057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12" idx="0"/>
          </p:cNvCxnSpPr>
          <p:nvPr/>
        </p:nvCxnSpPr>
        <p:spPr>
          <a:xfrm rot="5400000" flipH="1" flipV="1">
            <a:off x="4012892" y="494747"/>
            <a:ext cx="571515" cy="2325878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413589" y="87454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dirty="0"/>
              <a:t>Inception-</a:t>
            </a:r>
            <a:r>
              <a:rPr lang="en-US" altLang="ko-KR" sz="2400" dirty="0" err="1"/>
              <a:t>resnet</a:t>
            </a:r>
            <a:r>
              <a:rPr lang="en-US" altLang="ko-KR" sz="2400" dirty="0"/>
              <a:t> [A,B,C]</a:t>
            </a:r>
            <a:endParaRPr lang="ko-KR" altLang="en-US" sz="2400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38507" y="4474966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(299*299*3)</a:t>
            </a:r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432007" y="449073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(35*35*256)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639313" y="448735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(35*35*384)</a:t>
            </a: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3754791" y="4490732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(17*17*1154)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4921811" y="4490732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(17*17*1154)</a:t>
            </a: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6217505" y="4487498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(8*8*2048)</a:t>
            </a: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7399937" y="4496650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(8*8*2048)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8707362" y="4490732"/>
            <a:ext cx="67542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(2048)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38071" y="4535941"/>
            <a:ext cx="67542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(2048)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939039" y="4857983"/>
            <a:ext cx="47021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X5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5226481" y="4838890"/>
            <a:ext cx="644417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X10</a:t>
            </a: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7600903" y="4854656"/>
            <a:ext cx="47021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3AC601-031B-491C-AF51-4F0B470A58B7}"/>
              </a:ext>
            </a:extLst>
          </p:cNvPr>
          <p:cNvSpPr/>
          <p:nvPr/>
        </p:nvSpPr>
        <p:spPr>
          <a:xfrm>
            <a:off x="464437" y="5357414"/>
            <a:ext cx="10812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Architecture of V1, V2 is same.</a:t>
            </a:r>
          </a:p>
          <a:p>
            <a:r>
              <a:rPr lang="en-US" altLang="ko-KR" sz="2400" dirty="0" err="1"/>
              <a:t>Differnce</a:t>
            </a:r>
            <a:r>
              <a:rPr lang="en-US" altLang="ko-KR" sz="2400" dirty="0"/>
              <a:t> between them is parameters.</a:t>
            </a:r>
          </a:p>
          <a:p>
            <a:r>
              <a:rPr lang="en-US" altLang="ko-KR" sz="2400" dirty="0"/>
              <a:t>Inception_Resnet_V1 derived from Inception_V3, IR_V2 derived from Inception_V4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62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Training Results : with Cifar10 Data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581818"/>
            <a:ext cx="538419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Basic Convolution network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09344" y="881997"/>
            <a:ext cx="9695056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Why use Stem? : In early Layer, Inception architecture doesn’t have good affect. </a:t>
            </a:r>
          </a:p>
        </p:txBody>
      </p:sp>
    </p:spTree>
    <p:extLst>
      <p:ext uri="{BB962C8B-B14F-4D97-AF65-F5344CB8AC3E}">
        <p14:creationId xmlns:p14="http://schemas.microsoft.com/office/powerpoint/2010/main" val="118548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Training Results : with Cifar10 Data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581818"/>
            <a:ext cx="538419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Basic Convolution network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09344" y="881997"/>
            <a:ext cx="9695056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Why use Stem? : In early Layer, Inception architecture doesn’t have good affect. </a:t>
            </a:r>
          </a:p>
        </p:txBody>
      </p:sp>
    </p:spTree>
    <p:extLst>
      <p:ext uri="{BB962C8B-B14F-4D97-AF65-F5344CB8AC3E}">
        <p14:creationId xmlns:p14="http://schemas.microsoft.com/office/powerpoint/2010/main" val="404656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Human Dataset : MP2, INRIA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D4229A-6D87-43AA-A9D5-53F4A4EB5B89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MP2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Human_Pose_Data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Mostly 1or2 people with specific pose.</a:t>
            </a: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(Data : 12.9GB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(.mat) 12.5MB / 25K images)</a:t>
            </a:r>
          </a:p>
        </p:txBody>
      </p:sp>
      <p:pic>
        <p:nvPicPr>
          <p:cNvPr id="1026" name="Picture 2" descr="mp2_human.png">
            <a:extLst>
              <a:ext uri="{FF2B5EF4-FFF2-40B4-BE49-F238E27FC236}">
                <a16:creationId xmlns:a16="http://schemas.microsoft.com/office/drawing/2014/main" id="{4A8B31F4-2304-45D0-AE1C-C3EB8FC1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6" y="1775323"/>
            <a:ext cx="5532387" cy="4821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6A7ED21-DA12-4958-8E61-890E43CBADBC}"/>
              </a:ext>
            </a:extLst>
          </p:cNvPr>
          <p:cNvSpPr txBox="1">
            <a:spLocks/>
          </p:cNvSpPr>
          <p:nvPr/>
        </p:nvSpPr>
        <p:spPr>
          <a:xfrm>
            <a:off x="6196356" y="681218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INRIA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HumanData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(Normal,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with_Bike_set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Casual People &amp; People with bike Data Size : (Data 700MB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772 images), 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(Data 193.5MB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210 images :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with_BikeSet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1028" name="Picture 4" descr="INRIA_BIKE.png">
            <a:extLst>
              <a:ext uri="{FF2B5EF4-FFF2-40B4-BE49-F238E27FC236}">
                <a16:creationId xmlns:a16="http://schemas.microsoft.com/office/drawing/2014/main" id="{A0C4E3A7-FA4B-437A-B086-835EE9E1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5" y="1710007"/>
            <a:ext cx="5777317" cy="2551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RIA_Person.png">
            <a:extLst>
              <a:ext uri="{FF2B5EF4-FFF2-40B4-BE49-F238E27FC236}">
                <a16:creationId xmlns:a16="http://schemas.microsoft.com/office/drawing/2014/main" id="{1CB8A701-22CE-4C9F-A673-81036176E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4" y="4474032"/>
            <a:ext cx="5777317" cy="2122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B9D027-7580-4E09-8B98-69D4EC4116F2}"/>
              </a:ext>
            </a:extLst>
          </p:cNvPr>
          <p:cNvCxnSpPr/>
          <p:nvPr/>
        </p:nvCxnSpPr>
        <p:spPr>
          <a:xfrm>
            <a:off x="5991225" y="641742"/>
            <a:ext cx="0" cy="62162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4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Human Dataset : </a:t>
            </a:r>
            <a:r>
              <a:rPr kumimoji="1" lang="en-US" altLang="ko-Kore-KR" sz="32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PennFudanPed</a:t>
            </a:r>
            <a:r>
              <a:rPr kumimoji="1" lang="en-US" altLang="ko-Kore-KR" sz="32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</a:t>
            </a:r>
            <a:r>
              <a:rPr kumimoji="1" lang="en-US" altLang="ko-Kore-KR" sz="32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CrowdHuman</a:t>
            </a:r>
            <a:endParaRPr kumimoji="1" lang="en-US" altLang="ko-Kore-KR" sz="32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D4229A-6D87-43AA-A9D5-53F4A4EB5B89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PennFudanPed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Casual Pedestrians(most two or more)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(Data 53.2MB /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170.6KB / 170 images)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A7ED21-DA12-4958-8E61-890E43CBADBC}"/>
              </a:ext>
            </a:extLst>
          </p:cNvPr>
          <p:cNvSpPr txBox="1">
            <a:spLocks/>
          </p:cNvSpPr>
          <p:nvPr/>
        </p:nvSpPr>
        <p:spPr>
          <a:xfrm>
            <a:off x="6096000" y="720693"/>
            <a:ext cx="5579616" cy="12421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CrowdHuman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Pedestrians(train,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test)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(Data 8.6GB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: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odgt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80.0MB / 15K images)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(Data 2.6GB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: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odgt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23.3MB / 4.37K images)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Size(Test) : (Data 3.3GB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5K images)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B9D027-7580-4E09-8B98-69D4EC4116F2}"/>
              </a:ext>
            </a:extLst>
          </p:cNvPr>
          <p:cNvCxnSpPr>
            <a:cxnSpLocks/>
          </p:cNvCxnSpPr>
          <p:nvPr/>
        </p:nvCxnSpPr>
        <p:spPr>
          <a:xfrm>
            <a:off x="5991225" y="641742"/>
            <a:ext cx="0" cy="513827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rowdHuman_Data.png">
            <a:extLst>
              <a:ext uri="{FF2B5EF4-FFF2-40B4-BE49-F238E27FC236}">
                <a16:creationId xmlns:a16="http://schemas.microsoft.com/office/drawing/2014/main" id="{74F6A721-5C46-4845-9C1B-86D4A63F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00" y="2031720"/>
            <a:ext cx="5721528" cy="363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danPed_data.png">
            <a:extLst>
              <a:ext uri="{FF2B5EF4-FFF2-40B4-BE49-F238E27FC236}">
                <a16:creationId xmlns:a16="http://schemas.microsoft.com/office/drawing/2014/main" id="{A45F00AB-B704-4A69-99BF-26C337E7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9" y="1774136"/>
            <a:ext cx="5511973" cy="3895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3CB855A-8791-41C4-BDC4-69CD296C68DB}"/>
              </a:ext>
            </a:extLst>
          </p:cNvPr>
          <p:cNvSpPr txBox="1">
            <a:spLocks/>
          </p:cNvSpPr>
          <p:nvPr/>
        </p:nvSpPr>
        <p:spPr>
          <a:xfrm>
            <a:off x="3026228" y="5827250"/>
            <a:ext cx="5929994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Dataset : about 50K images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MP2 : 25K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INRIA : 1K 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PennFudanPed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0.17K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CrowdHUman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24.37K (Train 15K + Val 4.37K + Test 5K)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37F0C8-E0DE-4F61-9BBE-2EDFF989A485}"/>
              </a:ext>
            </a:extLst>
          </p:cNvPr>
          <p:cNvCxnSpPr>
            <a:cxnSpLocks/>
          </p:cNvCxnSpPr>
          <p:nvPr/>
        </p:nvCxnSpPr>
        <p:spPr>
          <a:xfrm flipH="1">
            <a:off x="99731" y="5771626"/>
            <a:ext cx="1199253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AE10326A-3CD5-4946-AE47-D33FA6AADBE7}"/>
              </a:ext>
            </a:extLst>
          </p:cNvPr>
          <p:cNvSpPr/>
          <p:nvPr/>
        </p:nvSpPr>
        <p:spPr>
          <a:xfrm>
            <a:off x="2847086" y="5838723"/>
            <a:ext cx="84906" cy="10192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2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E9DDD7-377E-4B97-9D18-FB50EEC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13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References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FB60-A845-498E-A6C1-ABF23C750A5D}"/>
              </a:ext>
            </a:extLst>
          </p:cNvPr>
          <p:cNvSpPr/>
          <p:nvPr/>
        </p:nvSpPr>
        <p:spPr>
          <a:xfrm>
            <a:off x="228599" y="546388"/>
            <a:ext cx="116776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Inception Resnet Models :  </a:t>
            </a:r>
            <a:r>
              <a:rPr lang="en-US" altLang="ko-KR" dirty="0">
                <a:hlinkClick r:id="rId5"/>
              </a:rPr>
              <a:t>https://norman3.github.io/papers/docs/google_inception.html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Impact of Residual connections on learning(Inception-Resnet) Paper : </a:t>
            </a:r>
            <a:r>
              <a:rPr lang="en-US" altLang="ko-KR" dirty="0">
                <a:hlinkClick r:id="rId6"/>
              </a:rPr>
              <a:t>https://arxiv.org/pdf/1602.07261.pdf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Human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MP2 :  </a:t>
            </a:r>
            <a:r>
              <a:rPr lang="en-US" altLang="ko-KR" dirty="0">
                <a:hlinkClick r:id="rId7"/>
              </a:rPr>
              <a:t>http://human-pose.mpi-inf.mpg.de/#download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INRIA : </a:t>
            </a:r>
            <a:r>
              <a:rPr lang="en-US" altLang="ko-KR" dirty="0">
                <a:hlinkClick r:id="rId8"/>
              </a:rPr>
              <a:t>http://pascal.inrialpes.fr/data/human/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PennFudanPed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https://www.cis.upenn.edu/~jshi/ped_html/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CrowdHuman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http://www.crowdhuman.org/download.html</a:t>
            </a:r>
            <a:r>
              <a:rPr lang="en-US" altLang="ko-KR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EE097A0-863D-4952-9AB5-8C96AC3C4565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85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Inception-Resnet : Concept of Inception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EDEB2352-5399-4608-86DC-513710A155B5}"/>
              </a:ext>
            </a:extLst>
          </p:cNvPr>
          <p:cNvSpPr txBox="1">
            <a:spLocks/>
          </p:cNvSpPr>
          <p:nvPr/>
        </p:nvSpPr>
        <p:spPr>
          <a:xfrm>
            <a:off x="1542895" y="5851478"/>
            <a:ext cx="2140951" cy="3313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B8DDC-DB24-45F2-B26D-62E259AA2204}"/>
              </a:ext>
            </a:extLst>
          </p:cNvPr>
          <p:cNvSpPr/>
          <p:nvPr/>
        </p:nvSpPr>
        <p:spPr>
          <a:xfrm>
            <a:off x="1954325" y="4779910"/>
            <a:ext cx="1038467" cy="511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Previous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FB2C88-2726-4E29-BBA7-E6D7BE61EB4C}"/>
              </a:ext>
            </a:extLst>
          </p:cNvPr>
          <p:cNvSpPr/>
          <p:nvPr/>
        </p:nvSpPr>
        <p:spPr>
          <a:xfrm>
            <a:off x="504428" y="3011232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FD4C442-198C-4566-B260-328A8A1D4B55}"/>
              </a:ext>
            </a:extLst>
          </p:cNvPr>
          <p:cNvSpPr/>
          <p:nvPr/>
        </p:nvSpPr>
        <p:spPr>
          <a:xfrm>
            <a:off x="1814508" y="3011232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367528-872A-4262-B2F6-B00305FFC7E6}"/>
              </a:ext>
            </a:extLst>
          </p:cNvPr>
          <p:cNvSpPr/>
          <p:nvPr/>
        </p:nvSpPr>
        <p:spPr>
          <a:xfrm>
            <a:off x="3124588" y="3018225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5*5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56BD45-C374-4BE4-9F19-C46B931BD9AF}"/>
              </a:ext>
            </a:extLst>
          </p:cNvPr>
          <p:cNvSpPr/>
          <p:nvPr/>
        </p:nvSpPr>
        <p:spPr>
          <a:xfrm>
            <a:off x="4434668" y="3018225"/>
            <a:ext cx="1038467" cy="511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max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Pooling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07563A-EF15-4BB8-92F5-2948394B8786}"/>
              </a:ext>
            </a:extLst>
          </p:cNvPr>
          <p:cNvCxnSpPr>
            <a:stCxn id="3" idx="0"/>
            <a:endCxn id="39" idx="2"/>
          </p:cNvCxnSpPr>
          <p:nvPr/>
        </p:nvCxnSpPr>
        <p:spPr>
          <a:xfrm flipH="1" flipV="1">
            <a:off x="1023662" y="3522958"/>
            <a:ext cx="1449897" cy="1256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58BD5F-E117-457F-A889-49913B28F869}"/>
              </a:ext>
            </a:extLst>
          </p:cNvPr>
          <p:cNvCxnSpPr>
            <a:stCxn id="3" idx="0"/>
            <a:endCxn id="51" idx="2"/>
          </p:cNvCxnSpPr>
          <p:nvPr/>
        </p:nvCxnSpPr>
        <p:spPr>
          <a:xfrm flipH="1" flipV="1">
            <a:off x="2333742" y="3522958"/>
            <a:ext cx="139817" cy="1256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B59A05-88F7-40FF-89BE-2B1E62D26BFD}"/>
              </a:ext>
            </a:extLst>
          </p:cNvPr>
          <p:cNvCxnSpPr>
            <a:stCxn id="3" idx="0"/>
            <a:endCxn id="52" idx="2"/>
          </p:cNvCxnSpPr>
          <p:nvPr/>
        </p:nvCxnSpPr>
        <p:spPr>
          <a:xfrm flipV="1">
            <a:off x="2473559" y="3529951"/>
            <a:ext cx="1170263" cy="124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3F8E54A-FABB-489E-BEC8-A923BDEF42F1}"/>
              </a:ext>
            </a:extLst>
          </p:cNvPr>
          <p:cNvCxnSpPr>
            <a:stCxn id="3" idx="0"/>
            <a:endCxn id="54" idx="2"/>
          </p:cNvCxnSpPr>
          <p:nvPr/>
        </p:nvCxnSpPr>
        <p:spPr>
          <a:xfrm flipV="1">
            <a:off x="2473559" y="3529951"/>
            <a:ext cx="2480343" cy="124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9B5D8D-CE78-49E7-8FB9-FBE4369D9BE6}"/>
              </a:ext>
            </a:extLst>
          </p:cNvPr>
          <p:cNvSpPr/>
          <p:nvPr/>
        </p:nvSpPr>
        <p:spPr>
          <a:xfrm>
            <a:off x="1954324" y="1140761"/>
            <a:ext cx="1038467" cy="5117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Concatenation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55CCF7D-3127-42AB-9F83-871B7A1735D7}"/>
              </a:ext>
            </a:extLst>
          </p:cNvPr>
          <p:cNvCxnSpPr>
            <a:stCxn id="39" idx="0"/>
            <a:endCxn id="60" idx="2"/>
          </p:cNvCxnSpPr>
          <p:nvPr/>
        </p:nvCxnSpPr>
        <p:spPr>
          <a:xfrm flipV="1">
            <a:off x="1023662" y="1652487"/>
            <a:ext cx="1449896" cy="1358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7938315-52CA-479A-8897-7F41B71D679C}"/>
              </a:ext>
            </a:extLst>
          </p:cNvPr>
          <p:cNvCxnSpPr>
            <a:stCxn id="51" idx="0"/>
            <a:endCxn id="60" idx="2"/>
          </p:cNvCxnSpPr>
          <p:nvPr/>
        </p:nvCxnSpPr>
        <p:spPr>
          <a:xfrm flipV="1">
            <a:off x="2333742" y="1652487"/>
            <a:ext cx="139816" cy="1358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88C7D90-01CD-4CD7-9882-BD498A675734}"/>
              </a:ext>
            </a:extLst>
          </p:cNvPr>
          <p:cNvCxnSpPr>
            <a:stCxn id="52" idx="0"/>
            <a:endCxn id="60" idx="2"/>
          </p:cNvCxnSpPr>
          <p:nvPr/>
        </p:nvCxnSpPr>
        <p:spPr>
          <a:xfrm flipH="1" flipV="1">
            <a:off x="2473558" y="1652487"/>
            <a:ext cx="1170264" cy="1365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67BB7E-7A8A-48DB-BF35-4C761553F1F7}"/>
              </a:ext>
            </a:extLst>
          </p:cNvPr>
          <p:cNvCxnSpPr>
            <a:stCxn id="54" idx="0"/>
            <a:endCxn id="60" idx="2"/>
          </p:cNvCxnSpPr>
          <p:nvPr/>
        </p:nvCxnSpPr>
        <p:spPr>
          <a:xfrm flipH="1" flipV="1">
            <a:off x="2473558" y="1652487"/>
            <a:ext cx="2480344" cy="1365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1">
            <a:extLst>
              <a:ext uri="{FF2B5EF4-FFF2-40B4-BE49-F238E27FC236}">
                <a16:creationId xmlns:a16="http://schemas.microsoft.com/office/drawing/2014/main" id="{FF9076E4-99AE-447D-9047-310F81475E7C}"/>
              </a:ext>
            </a:extLst>
          </p:cNvPr>
          <p:cNvSpPr txBox="1">
            <a:spLocks/>
          </p:cNvSpPr>
          <p:nvPr/>
        </p:nvSpPr>
        <p:spPr>
          <a:xfrm>
            <a:off x="361268" y="-5396879"/>
            <a:ext cx="11228862" cy="49910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ConvNet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깊이는 얕게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layer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넓게 쌓아 정확도는 올리면서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줄일 수 있다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Parameter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수는 매우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커지게되지만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가벼운 연산의 연속으로 결국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줄어들게된다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왼쪽이 기본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Inceptioon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Module (7*7conv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1*1+3*3+5*5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나눔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줄인 모습이고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오른쪽이 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줄인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(Channel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줄임으로써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거듭될수록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발전하게되며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V2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에서는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N*N convolution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1*N + N*1 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연산으로 나눔으로써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receptive field(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계산하는 영역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같으면서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줄어드는 기능을 사용하였다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697700E3-AC9A-45F3-BBB0-48ADD541A855}"/>
              </a:ext>
            </a:extLst>
          </p:cNvPr>
          <p:cNvSpPr txBox="1">
            <a:spLocks/>
          </p:cNvSpPr>
          <p:nvPr/>
        </p:nvSpPr>
        <p:spPr>
          <a:xfrm>
            <a:off x="6096524" y="5770917"/>
            <a:ext cx="5323951" cy="3313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 with dimension reductions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B2A91-C0C4-467E-803D-1695F8FD7996}"/>
              </a:ext>
            </a:extLst>
          </p:cNvPr>
          <p:cNvSpPr/>
          <p:nvPr/>
        </p:nvSpPr>
        <p:spPr>
          <a:xfrm>
            <a:off x="7888398" y="4968872"/>
            <a:ext cx="1038467" cy="511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Previous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4152492-3076-4A40-9758-BBE845ED27DB}"/>
              </a:ext>
            </a:extLst>
          </p:cNvPr>
          <p:cNvSpPr/>
          <p:nvPr/>
        </p:nvSpPr>
        <p:spPr>
          <a:xfrm>
            <a:off x="6096524" y="2838896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641E2A-78DC-4E67-9681-2B892EBC3DC5}"/>
              </a:ext>
            </a:extLst>
          </p:cNvPr>
          <p:cNvSpPr/>
          <p:nvPr/>
        </p:nvSpPr>
        <p:spPr>
          <a:xfrm>
            <a:off x="7748583" y="2397780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9058663" y="2404773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5*5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10368743" y="2404773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4444D65-C5E6-477E-8282-22F886C397ED}"/>
              </a:ext>
            </a:extLst>
          </p:cNvPr>
          <p:cNvCxnSpPr>
            <a:stCxn id="67" idx="0"/>
            <a:endCxn id="68" idx="2"/>
          </p:cNvCxnSpPr>
          <p:nvPr/>
        </p:nvCxnSpPr>
        <p:spPr>
          <a:xfrm flipH="1" flipV="1">
            <a:off x="6615758" y="3350622"/>
            <a:ext cx="1791874" cy="1618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7888399" y="629035"/>
            <a:ext cx="1038467" cy="5117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Concatenation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86709B5-F73D-45B8-B85B-B48995A4A20D}"/>
              </a:ext>
            </a:extLst>
          </p:cNvPr>
          <p:cNvCxnSpPr>
            <a:stCxn id="68" idx="0"/>
            <a:endCxn id="76" idx="2"/>
          </p:cNvCxnSpPr>
          <p:nvPr/>
        </p:nvCxnSpPr>
        <p:spPr>
          <a:xfrm flipV="1">
            <a:off x="6615758" y="1140761"/>
            <a:ext cx="1791875" cy="1698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7748583" y="3297413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04FC47-6D68-434B-A90A-9D37D9EDEA63}"/>
              </a:ext>
            </a:extLst>
          </p:cNvPr>
          <p:cNvSpPr/>
          <p:nvPr/>
        </p:nvSpPr>
        <p:spPr>
          <a:xfrm>
            <a:off x="9058663" y="3304406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600C81-AB35-46F9-9D0F-0746FE6E938F}"/>
              </a:ext>
            </a:extLst>
          </p:cNvPr>
          <p:cNvSpPr/>
          <p:nvPr/>
        </p:nvSpPr>
        <p:spPr>
          <a:xfrm>
            <a:off x="10368743" y="3304406"/>
            <a:ext cx="1038467" cy="511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max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Pooling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E5740DC-B50A-46FA-BC3C-2F159167D04A}"/>
              </a:ext>
            </a:extLst>
          </p:cNvPr>
          <p:cNvCxnSpPr>
            <a:stCxn id="69" idx="0"/>
          </p:cNvCxnSpPr>
          <p:nvPr/>
        </p:nvCxnSpPr>
        <p:spPr>
          <a:xfrm flipV="1">
            <a:off x="8267817" y="1140761"/>
            <a:ext cx="139816" cy="125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16A8381-B02C-4BC5-8913-BA272AD484C1}"/>
              </a:ext>
            </a:extLst>
          </p:cNvPr>
          <p:cNvCxnSpPr>
            <a:stCxn id="70" idx="0"/>
            <a:endCxn id="76" idx="2"/>
          </p:cNvCxnSpPr>
          <p:nvPr/>
        </p:nvCxnSpPr>
        <p:spPr>
          <a:xfrm flipH="1" flipV="1">
            <a:off x="8407633" y="1140761"/>
            <a:ext cx="1170264" cy="1264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9D1ED47-D110-43AD-92E1-EC3294E14AE7}"/>
              </a:ext>
            </a:extLst>
          </p:cNvPr>
          <p:cNvCxnSpPr>
            <a:stCxn id="71" idx="0"/>
            <a:endCxn id="76" idx="2"/>
          </p:cNvCxnSpPr>
          <p:nvPr/>
        </p:nvCxnSpPr>
        <p:spPr>
          <a:xfrm flipH="1" flipV="1">
            <a:off x="8407633" y="1140761"/>
            <a:ext cx="2480344" cy="1264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7F440EB-BCF0-4B43-A7A2-C6E28E46F55E}"/>
              </a:ext>
            </a:extLst>
          </p:cNvPr>
          <p:cNvCxnSpPr>
            <a:cxnSpLocks/>
            <a:stCxn id="67" idx="0"/>
            <a:endCxn id="82" idx="2"/>
          </p:cNvCxnSpPr>
          <p:nvPr/>
        </p:nvCxnSpPr>
        <p:spPr>
          <a:xfrm flipH="1" flipV="1">
            <a:off x="8267817" y="3809139"/>
            <a:ext cx="139815" cy="115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3E5C96D-9181-4294-A330-31ACAD37B212}"/>
              </a:ext>
            </a:extLst>
          </p:cNvPr>
          <p:cNvCxnSpPr>
            <a:stCxn id="67" idx="0"/>
            <a:endCxn id="83" idx="2"/>
          </p:cNvCxnSpPr>
          <p:nvPr/>
        </p:nvCxnSpPr>
        <p:spPr>
          <a:xfrm flipV="1">
            <a:off x="8407632" y="3816132"/>
            <a:ext cx="1170265" cy="115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BF30BD1-11D1-4C40-A398-8F85CF1B394A}"/>
              </a:ext>
            </a:extLst>
          </p:cNvPr>
          <p:cNvCxnSpPr>
            <a:stCxn id="67" idx="0"/>
            <a:endCxn id="84" idx="2"/>
          </p:cNvCxnSpPr>
          <p:nvPr/>
        </p:nvCxnSpPr>
        <p:spPr>
          <a:xfrm flipV="1">
            <a:off x="8407632" y="3816132"/>
            <a:ext cx="2480345" cy="115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E3D1D2A-2422-45DA-B8A4-DEE43314A265}"/>
              </a:ext>
            </a:extLst>
          </p:cNvPr>
          <p:cNvCxnSpPr>
            <a:stCxn id="82" idx="0"/>
            <a:endCxn id="69" idx="2"/>
          </p:cNvCxnSpPr>
          <p:nvPr/>
        </p:nvCxnSpPr>
        <p:spPr>
          <a:xfrm flipV="1">
            <a:off x="8267817" y="2909506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9B65264-E459-4CFF-9590-0A5FA1DD9459}"/>
              </a:ext>
            </a:extLst>
          </p:cNvPr>
          <p:cNvCxnSpPr>
            <a:stCxn id="83" idx="0"/>
            <a:endCxn id="70" idx="2"/>
          </p:cNvCxnSpPr>
          <p:nvPr/>
        </p:nvCxnSpPr>
        <p:spPr>
          <a:xfrm flipV="1">
            <a:off x="9577897" y="2916499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5BDC557-B940-4806-8748-1C9582B89E71}"/>
              </a:ext>
            </a:extLst>
          </p:cNvPr>
          <p:cNvCxnSpPr>
            <a:stCxn id="84" idx="0"/>
            <a:endCxn id="71" idx="2"/>
          </p:cNvCxnSpPr>
          <p:nvPr/>
        </p:nvCxnSpPr>
        <p:spPr>
          <a:xfrm flipV="1">
            <a:off x="10887977" y="2916499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EDEB2352-5399-4608-86DC-513710A155B5}"/>
              </a:ext>
            </a:extLst>
          </p:cNvPr>
          <p:cNvSpPr txBox="1">
            <a:spLocks/>
          </p:cNvSpPr>
          <p:nvPr/>
        </p:nvSpPr>
        <p:spPr>
          <a:xfrm>
            <a:off x="1748610" y="6282643"/>
            <a:ext cx="8733803" cy="4315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</a:t>
            </a:r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Resnet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Stem + Inception(A,B,C) + Reduction(A,B) </a:t>
            </a:r>
          </a:p>
        </p:txBody>
      </p:sp>
      <p:sp>
        <p:nvSpPr>
          <p:cNvPr id="5" name="갈매기형 수장 4"/>
          <p:cNvSpPr/>
          <p:nvPr/>
        </p:nvSpPr>
        <p:spPr>
          <a:xfrm>
            <a:off x="1277004" y="6331023"/>
            <a:ext cx="313185" cy="337795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Stem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581818"/>
            <a:ext cx="538419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Basic Convolution network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09344" y="881997"/>
            <a:ext cx="9695056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Why use Stem? : In early Layer, Inception layer doesn’t have good affect.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4302" y="3295002"/>
            <a:ext cx="647401" cy="14504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>
            <a:stCxn id="2" idx="3"/>
            <a:endCxn id="18" idx="1"/>
          </p:cNvCxnSpPr>
          <p:nvPr/>
        </p:nvCxnSpPr>
        <p:spPr>
          <a:xfrm>
            <a:off x="961703" y="4020216"/>
            <a:ext cx="2374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41894" y="466180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(299*299*3)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99200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>
            <a:off x="1846601" y="4020216"/>
            <a:ext cx="2670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99864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3"/>
            <a:endCxn id="22" idx="1"/>
          </p:cNvCxnSpPr>
          <p:nvPr/>
        </p:nvCxnSpPr>
        <p:spPr>
          <a:xfrm>
            <a:off x="2747265" y="4020216"/>
            <a:ext cx="253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000528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27312" y="2079909"/>
            <a:ext cx="647401" cy="1450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8237" y="4472160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22" idx="3"/>
            <a:endCxn id="24" idx="1"/>
          </p:cNvCxnSpPr>
          <p:nvPr/>
        </p:nvCxnSpPr>
        <p:spPr>
          <a:xfrm flipV="1">
            <a:off x="3647929" y="2805123"/>
            <a:ext cx="379383" cy="1215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6" idx="1"/>
          </p:cNvCxnSpPr>
          <p:nvPr/>
        </p:nvCxnSpPr>
        <p:spPr>
          <a:xfrm>
            <a:off x="3647929" y="4020216"/>
            <a:ext cx="390308" cy="117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33490" y="3295002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2" name="직선 화살표 연결선 41"/>
          <p:cNvCxnSpPr>
            <a:stCxn id="24" idx="3"/>
            <a:endCxn id="38" idx="1"/>
          </p:cNvCxnSpPr>
          <p:nvPr/>
        </p:nvCxnSpPr>
        <p:spPr>
          <a:xfrm>
            <a:off x="4674713" y="2805123"/>
            <a:ext cx="358777" cy="1215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6" idx="3"/>
            <a:endCxn id="38" idx="1"/>
          </p:cNvCxnSpPr>
          <p:nvPr/>
        </p:nvCxnSpPr>
        <p:spPr>
          <a:xfrm flipV="1">
            <a:off x="4685638" y="4020216"/>
            <a:ext cx="347852" cy="117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697673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25022" y="4472159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7*1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71409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1*7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509917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74278" y="3295001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396106" y="2085163"/>
            <a:ext cx="647401" cy="1450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407031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496865" y="3295002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072907" y="207465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00256" y="2069397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38" idx="3"/>
            <a:endCxn id="56" idx="1"/>
          </p:cNvCxnSpPr>
          <p:nvPr/>
        </p:nvCxnSpPr>
        <p:spPr>
          <a:xfrm flipV="1">
            <a:off x="5401960" y="2799866"/>
            <a:ext cx="670947" cy="1220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8" idx="3"/>
            <a:endCxn id="47" idx="1"/>
          </p:cNvCxnSpPr>
          <p:nvPr/>
        </p:nvCxnSpPr>
        <p:spPr>
          <a:xfrm>
            <a:off x="5401960" y="4020216"/>
            <a:ext cx="295713" cy="118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6" idx="3"/>
            <a:endCxn id="57" idx="1"/>
          </p:cNvCxnSpPr>
          <p:nvPr/>
        </p:nvCxnSpPr>
        <p:spPr>
          <a:xfrm flipV="1">
            <a:off x="6720308" y="2794611"/>
            <a:ext cx="279948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7" idx="3"/>
            <a:endCxn id="51" idx="1"/>
          </p:cNvCxnSpPr>
          <p:nvPr/>
        </p:nvCxnSpPr>
        <p:spPr>
          <a:xfrm>
            <a:off x="7647657" y="2794611"/>
            <a:ext cx="1926621" cy="122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7" idx="3"/>
            <a:endCxn id="48" idx="1"/>
          </p:cNvCxnSpPr>
          <p:nvPr/>
        </p:nvCxnSpPr>
        <p:spPr>
          <a:xfrm flipV="1">
            <a:off x="6345074" y="5197373"/>
            <a:ext cx="279948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8" idx="3"/>
            <a:endCxn id="49" idx="1"/>
          </p:cNvCxnSpPr>
          <p:nvPr/>
        </p:nvCxnSpPr>
        <p:spPr>
          <a:xfrm>
            <a:off x="7272423" y="5197373"/>
            <a:ext cx="298986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49" idx="3"/>
            <a:endCxn id="50" idx="1"/>
          </p:cNvCxnSpPr>
          <p:nvPr/>
        </p:nvCxnSpPr>
        <p:spPr>
          <a:xfrm>
            <a:off x="8218810" y="5202628"/>
            <a:ext cx="2911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0" idx="3"/>
            <a:endCxn id="51" idx="1"/>
          </p:cNvCxnSpPr>
          <p:nvPr/>
        </p:nvCxnSpPr>
        <p:spPr>
          <a:xfrm flipV="1">
            <a:off x="9157318" y="4020215"/>
            <a:ext cx="416960" cy="118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1" idx="3"/>
            <a:endCxn id="52" idx="1"/>
          </p:cNvCxnSpPr>
          <p:nvPr/>
        </p:nvCxnSpPr>
        <p:spPr>
          <a:xfrm flipV="1">
            <a:off x="9942748" y="2810377"/>
            <a:ext cx="453358" cy="1209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1" idx="3"/>
            <a:endCxn id="54" idx="1"/>
          </p:cNvCxnSpPr>
          <p:nvPr/>
        </p:nvCxnSpPr>
        <p:spPr>
          <a:xfrm>
            <a:off x="9942748" y="4020215"/>
            <a:ext cx="464283" cy="118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52" idx="3"/>
            <a:endCxn id="55" idx="1"/>
          </p:cNvCxnSpPr>
          <p:nvPr/>
        </p:nvCxnSpPr>
        <p:spPr>
          <a:xfrm>
            <a:off x="11043507" y="2810377"/>
            <a:ext cx="453358" cy="12098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4" idx="3"/>
            <a:endCxn id="55" idx="1"/>
          </p:cNvCxnSpPr>
          <p:nvPr/>
        </p:nvCxnSpPr>
        <p:spPr>
          <a:xfrm flipV="1">
            <a:off x="11054432" y="4020216"/>
            <a:ext cx="442433" cy="118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87886" y="4667438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(149*149*32)</a:t>
            </a:r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929444" y="4661801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(147*147*32)</a:t>
            </a: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841630" y="4661802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(147*147*64)</a:t>
            </a:r>
          </a:p>
        </p:txBody>
      </p:sp>
      <p:sp>
        <p:nvSpPr>
          <p:cNvPr id="91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4833800" y="2740887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(73*73*160)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045851" y="2805122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(71*71*192)</a:t>
            </a:r>
          </a:p>
        </p:txBody>
      </p:sp>
      <p:sp>
        <p:nvSpPr>
          <p:cNvPr id="9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1158568" y="2740886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(35*35*384)</a:t>
            </a:r>
          </a:p>
        </p:txBody>
      </p:sp>
    </p:spTree>
    <p:extLst>
      <p:ext uri="{BB962C8B-B14F-4D97-AF65-F5344CB8AC3E}">
        <p14:creationId xmlns:p14="http://schemas.microsoft.com/office/powerpoint/2010/main" val="38955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Stem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4DC91-E44C-4B69-A771-A56EB072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9" y="597582"/>
            <a:ext cx="5778195" cy="6121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3993DA-6671-4EA2-AF7E-C06F135E2F02}"/>
              </a:ext>
            </a:extLst>
          </p:cNvPr>
          <p:cNvSpPr/>
          <p:nvPr/>
        </p:nvSpPr>
        <p:spPr>
          <a:xfrm>
            <a:off x="964734" y="1375794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58C7D8-D530-4A8F-8D54-627782AE9851}"/>
              </a:ext>
            </a:extLst>
          </p:cNvPr>
          <p:cNvSpPr/>
          <p:nvPr/>
        </p:nvSpPr>
        <p:spPr>
          <a:xfrm>
            <a:off x="964733" y="1532116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CF1D3B-969E-487B-88D5-84D64A93EB9D}"/>
              </a:ext>
            </a:extLst>
          </p:cNvPr>
          <p:cNvSpPr/>
          <p:nvPr/>
        </p:nvSpPr>
        <p:spPr>
          <a:xfrm>
            <a:off x="964732" y="1698358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E5DAF68-182E-42BF-8E6D-72CBA9211D85}"/>
              </a:ext>
            </a:extLst>
          </p:cNvPr>
          <p:cNvSpPr txBox="1">
            <a:spLocks/>
          </p:cNvSpPr>
          <p:nvPr/>
        </p:nvSpPr>
        <p:spPr>
          <a:xfrm>
            <a:off x="6260498" y="1399430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299 * 299 * 3 -&gt; 3*3Conv(Stride2) -&gt; Output : 149 * 149 * 32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B375B0-A609-44ED-AB89-64090A5D6CEB}"/>
              </a:ext>
            </a:extLst>
          </p:cNvPr>
          <p:cNvSpPr txBox="1">
            <a:spLocks/>
          </p:cNvSpPr>
          <p:nvPr/>
        </p:nvSpPr>
        <p:spPr>
          <a:xfrm>
            <a:off x="5969808" y="814721"/>
            <a:ext cx="6235817" cy="3202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</a:t>
            </a: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Basic Convolution Network without Inception &amp; Residual layer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E427F5B-744E-4B51-9DF9-FE957AF29A7A}"/>
              </a:ext>
            </a:extLst>
          </p:cNvPr>
          <p:cNvSpPr txBox="1">
            <a:spLocks/>
          </p:cNvSpPr>
          <p:nvPr/>
        </p:nvSpPr>
        <p:spPr>
          <a:xfrm>
            <a:off x="6260498" y="156260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149 * 149 * 32 -&gt; 3*3Conv(Stride1) -&gt; Output : 147 * 147 * 32 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CCE702-C79C-4D00-9BF2-184878B4A314}"/>
              </a:ext>
            </a:extLst>
          </p:cNvPr>
          <p:cNvSpPr txBox="1">
            <a:spLocks/>
          </p:cNvSpPr>
          <p:nvPr/>
        </p:nvSpPr>
        <p:spPr>
          <a:xfrm>
            <a:off x="6260498" y="172388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32 -&gt; 3*3Conv(Stride1) -&gt; Output : 147 * 147 * 64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DBBE2D-EA21-4AD1-90FF-8702420BA337}"/>
              </a:ext>
            </a:extLst>
          </p:cNvPr>
          <p:cNvSpPr/>
          <p:nvPr/>
        </p:nvSpPr>
        <p:spPr>
          <a:xfrm>
            <a:off x="679508" y="2147582"/>
            <a:ext cx="10226180" cy="2321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C305DF-A2C5-488B-91FA-3E32A9AF1463}"/>
              </a:ext>
            </a:extLst>
          </p:cNvPr>
          <p:cNvSpPr txBox="1">
            <a:spLocks/>
          </p:cNvSpPr>
          <p:nvPr/>
        </p:nvSpPr>
        <p:spPr>
          <a:xfrm>
            <a:off x="6035364" y="2213668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64 -&gt; 3*3Conv(Stride2) -&gt; Output : 73 * 73 * 96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CCB527D-A238-496A-BDD3-7A2213E7FFB7}"/>
              </a:ext>
            </a:extLst>
          </p:cNvPr>
          <p:cNvSpPr/>
          <p:nvPr/>
        </p:nvSpPr>
        <p:spPr>
          <a:xfrm>
            <a:off x="679507" y="2635960"/>
            <a:ext cx="10419127" cy="2321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69B526-0A77-45D2-B4C6-55D0212EE8C4}"/>
              </a:ext>
            </a:extLst>
          </p:cNvPr>
          <p:cNvSpPr txBox="1">
            <a:spLocks/>
          </p:cNvSpPr>
          <p:nvPr/>
        </p:nvSpPr>
        <p:spPr>
          <a:xfrm>
            <a:off x="6035364" y="270204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64 -&gt; 4*4Maxpool(Stride2) -&gt; Output : 73 * 73 * 64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E8723-5725-4E9F-B5B6-A4AD60BF2820}"/>
              </a:ext>
            </a:extLst>
          </p:cNvPr>
          <p:cNvSpPr/>
          <p:nvPr/>
        </p:nvSpPr>
        <p:spPr>
          <a:xfrm>
            <a:off x="11720975" y="1402171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E0A8249C-9586-417F-95E6-25C4C64FB406}"/>
              </a:ext>
            </a:extLst>
          </p:cNvPr>
          <p:cNvSpPr/>
          <p:nvPr/>
        </p:nvSpPr>
        <p:spPr>
          <a:xfrm>
            <a:off x="11465280" y="1266738"/>
            <a:ext cx="225134" cy="696200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DCF75086-239A-45EC-A242-1CE302703B91}"/>
              </a:ext>
            </a:extLst>
          </p:cNvPr>
          <p:cNvSpPr/>
          <p:nvPr/>
        </p:nvSpPr>
        <p:spPr>
          <a:xfrm>
            <a:off x="11126992" y="2092040"/>
            <a:ext cx="194019" cy="841317"/>
          </a:xfrm>
          <a:prstGeom prst="rightBrac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1C3609-6BCF-4810-A603-F34A5C82FA5D}"/>
              </a:ext>
            </a:extLst>
          </p:cNvPr>
          <p:cNvSpPr/>
          <p:nvPr/>
        </p:nvSpPr>
        <p:spPr>
          <a:xfrm>
            <a:off x="11386586" y="2318566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16E944-64A7-4DE8-8F30-E4B50EE1EBE3}"/>
              </a:ext>
            </a:extLst>
          </p:cNvPr>
          <p:cNvSpPr/>
          <p:nvPr/>
        </p:nvSpPr>
        <p:spPr>
          <a:xfrm>
            <a:off x="905543" y="3129988"/>
            <a:ext cx="9865922" cy="18641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686458-EB5A-49FA-B7F0-2B9F21D6D14B}"/>
              </a:ext>
            </a:extLst>
          </p:cNvPr>
          <p:cNvSpPr/>
          <p:nvPr/>
        </p:nvSpPr>
        <p:spPr>
          <a:xfrm>
            <a:off x="906896" y="3316408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29151FB-F03D-41FD-983E-226345180FA5}"/>
              </a:ext>
            </a:extLst>
          </p:cNvPr>
          <p:cNvSpPr txBox="1">
            <a:spLocks/>
          </p:cNvSpPr>
          <p:nvPr/>
        </p:nvSpPr>
        <p:spPr>
          <a:xfrm>
            <a:off x="5983434" y="3164392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160 -&gt; 1*1Conv(Stride1) -&gt; Output : 73 * 73 * 64 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459D033-F9C2-4DA4-982B-78235657D54F}"/>
              </a:ext>
            </a:extLst>
          </p:cNvPr>
          <p:cNvSpPr txBox="1">
            <a:spLocks/>
          </p:cNvSpPr>
          <p:nvPr/>
        </p:nvSpPr>
        <p:spPr>
          <a:xfrm>
            <a:off x="5983434" y="336266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3*3Conv(Stride1) -&gt; Output : 71 * 71 * 96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958AAB-3B8D-485F-AE90-22B469032716}"/>
              </a:ext>
            </a:extLst>
          </p:cNvPr>
          <p:cNvSpPr/>
          <p:nvPr/>
        </p:nvSpPr>
        <p:spPr>
          <a:xfrm>
            <a:off x="943970" y="3961488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911F64F-4417-49A1-94CF-7525EC426FDC}"/>
              </a:ext>
            </a:extLst>
          </p:cNvPr>
          <p:cNvSpPr/>
          <p:nvPr/>
        </p:nvSpPr>
        <p:spPr>
          <a:xfrm>
            <a:off x="943969" y="4127355"/>
            <a:ext cx="10646051" cy="16317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9AA1782-0F5F-4E97-A4A3-1F16417B5C29}"/>
              </a:ext>
            </a:extLst>
          </p:cNvPr>
          <p:cNvSpPr/>
          <p:nvPr/>
        </p:nvSpPr>
        <p:spPr>
          <a:xfrm>
            <a:off x="943968" y="4460061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A0829A8-A2AB-418F-BD84-B7B03AB4CA5A}"/>
              </a:ext>
            </a:extLst>
          </p:cNvPr>
          <p:cNvSpPr txBox="1">
            <a:spLocks/>
          </p:cNvSpPr>
          <p:nvPr/>
        </p:nvSpPr>
        <p:spPr>
          <a:xfrm>
            <a:off x="5983434" y="399178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160 -&gt; 1*1Conv(Stride1) -&gt; Output : 73 * 73 * 64 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5688173-B178-4A06-98DA-AC8D77433A82}"/>
              </a:ext>
            </a:extLst>
          </p:cNvPr>
          <p:cNvSpPr txBox="1">
            <a:spLocks/>
          </p:cNvSpPr>
          <p:nvPr/>
        </p:nvSpPr>
        <p:spPr>
          <a:xfrm>
            <a:off x="5983434" y="4185545"/>
            <a:ext cx="6208566" cy="1520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7*1Conv(Stride1), padding(3,0) -&gt; Output : 73 * 73 * 64 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A13115B5-8C72-49F8-9E25-72B789F47F41}"/>
              </a:ext>
            </a:extLst>
          </p:cNvPr>
          <p:cNvSpPr txBox="1">
            <a:spLocks/>
          </p:cNvSpPr>
          <p:nvPr/>
        </p:nvSpPr>
        <p:spPr>
          <a:xfrm>
            <a:off x="5983434" y="4347102"/>
            <a:ext cx="6208566" cy="1520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71 * 71 * 64 -&gt; 1*7Conv(Stride1), padding(0,3) -&gt; Output : 73 * 73 * 64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80CE4C-2590-47AC-81DA-C00622F0979A}"/>
              </a:ext>
            </a:extLst>
          </p:cNvPr>
          <p:cNvSpPr/>
          <p:nvPr/>
        </p:nvSpPr>
        <p:spPr>
          <a:xfrm>
            <a:off x="945861" y="4288054"/>
            <a:ext cx="10646051" cy="16317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994F5E5A-2C92-4F9A-AB12-517E3EDCBC29}"/>
              </a:ext>
            </a:extLst>
          </p:cNvPr>
          <p:cNvSpPr txBox="1">
            <a:spLocks/>
          </p:cNvSpPr>
          <p:nvPr/>
        </p:nvSpPr>
        <p:spPr>
          <a:xfrm>
            <a:off x="5991235" y="450562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3*3Conv(Stride1) -&gt; Output : 71 * 71 * 96 </a:t>
            </a:r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1FD088F8-4AA4-4ACA-A64C-1B1B19A2008A}"/>
              </a:ext>
            </a:extLst>
          </p:cNvPr>
          <p:cNvSpPr/>
          <p:nvPr/>
        </p:nvSpPr>
        <p:spPr>
          <a:xfrm>
            <a:off x="11570048" y="3869869"/>
            <a:ext cx="194019" cy="841317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C43A4B-6B03-48F5-B9BC-43DD0CEC7B33}"/>
              </a:ext>
            </a:extLst>
          </p:cNvPr>
          <p:cNvSpPr/>
          <p:nvPr/>
        </p:nvSpPr>
        <p:spPr>
          <a:xfrm>
            <a:off x="10972837" y="3085082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endParaRPr lang="ko-KR" altLang="en-US" dirty="0"/>
          </a:p>
        </p:txBody>
      </p: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90EB2E6-9D74-4DB4-AE3B-0F0D9CB4EDC4}"/>
              </a:ext>
            </a:extLst>
          </p:cNvPr>
          <p:cNvSpPr/>
          <p:nvPr/>
        </p:nvSpPr>
        <p:spPr>
          <a:xfrm>
            <a:off x="10746298" y="3046482"/>
            <a:ext cx="194019" cy="518692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7BF78AD-17DE-4FAE-9390-5C550C3AF617}"/>
              </a:ext>
            </a:extLst>
          </p:cNvPr>
          <p:cNvSpPr/>
          <p:nvPr/>
        </p:nvSpPr>
        <p:spPr>
          <a:xfrm>
            <a:off x="679507" y="4923355"/>
            <a:ext cx="10053528" cy="2321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152CA13-74D0-4C9A-9118-150406B5376F}"/>
              </a:ext>
            </a:extLst>
          </p:cNvPr>
          <p:cNvSpPr txBox="1">
            <a:spLocks/>
          </p:cNvSpPr>
          <p:nvPr/>
        </p:nvSpPr>
        <p:spPr>
          <a:xfrm>
            <a:off x="5931504" y="498582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71 * 71 * 192 -&gt; 3*3Conv(Stride2) -&gt; Output : 35 * 35 * 192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590D117-0635-4B04-93C9-614A1EBD8A19}"/>
              </a:ext>
            </a:extLst>
          </p:cNvPr>
          <p:cNvSpPr/>
          <p:nvPr/>
        </p:nvSpPr>
        <p:spPr>
          <a:xfrm>
            <a:off x="681184" y="5403549"/>
            <a:ext cx="10639827" cy="2321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A0B78062-9EA3-4549-8C22-BF82B8EE40CB}"/>
              </a:ext>
            </a:extLst>
          </p:cNvPr>
          <p:cNvSpPr txBox="1">
            <a:spLocks/>
          </p:cNvSpPr>
          <p:nvPr/>
        </p:nvSpPr>
        <p:spPr>
          <a:xfrm>
            <a:off x="5430105" y="5441303"/>
            <a:ext cx="5987574" cy="194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71 * 71 * 192 -&gt; 4*4Maxpool(Stride2, Padding 1) -&gt; Output : 35 * 35 * 192 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6218710E-4FC6-454B-A78E-6005A83E475E}"/>
              </a:ext>
            </a:extLst>
          </p:cNvPr>
          <p:cNvSpPr/>
          <p:nvPr/>
        </p:nvSpPr>
        <p:spPr>
          <a:xfrm>
            <a:off x="11298896" y="4880503"/>
            <a:ext cx="194019" cy="841317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0E54C8-C6D4-466E-9B37-ABC6A0585886}"/>
              </a:ext>
            </a:extLst>
          </p:cNvPr>
          <p:cNvSpPr/>
          <p:nvPr/>
        </p:nvSpPr>
        <p:spPr>
          <a:xfrm>
            <a:off x="11542392" y="5121593"/>
            <a:ext cx="1137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ko-KR" altLang="en-US" sz="16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6DAE57-3573-4D1F-BC64-52E08A7FD157}"/>
              </a:ext>
            </a:extLst>
          </p:cNvPr>
          <p:cNvSpPr/>
          <p:nvPr/>
        </p:nvSpPr>
        <p:spPr>
          <a:xfrm>
            <a:off x="11805368" y="4076910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dirty="0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4BFA1121-DB90-4949-A0BF-068335597326}"/>
              </a:ext>
            </a:extLst>
          </p:cNvPr>
          <p:cNvSpPr txBox="1">
            <a:spLocks/>
          </p:cNvSpPr>
          <p:nvPr/>
        </p:nvSpPr>
        <p:spPr>
          <a:xfrm>
            <a:off x="1882843" y="5902012"/>
            <a:ext cx="542991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l-GR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(147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147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64)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4A817B9D-0439-42F7-8BA2-0511AB637586}"/>
              </a:ext>
            </a:extLst>
          </p:cNvPr>
          <p:cNvSpPr txBox="1">
            <a:spLocks/>
          </p:cNvSpPr>
          <p:nvPr/>
        </p:nvSpPr>
        <p:spPr>
          <a:xfrm>
            <a:off x="5316382" y="6069239"/>
            <a:ext cx="6374032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enate(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</a:t>
            </a:r>
            <a:r>
              <a:rPr lang="ko-KR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ko-KR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Concatenate([73*73*96],[73*73*64]) = 73*73*160(96+64)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66CB4ADD-5675-4CE9-967C-79CF18D420C9}"/>
              </a:ext>
            </a:extLst>
          </p:cNvPr>
          <p:cNvSpPr txBox="1">
            <a:spLocks/>
          </p:cNvSpPr>
          <p:nvPr/>
        </p:nvSpPr>
        <p:spPr>
          <a:xfrm>
            <a:off x="4831219" y="6239512"/>
            <a:ext cx="594024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Concatenate(</a:t>
            </a:r>
            <a:r>
              <a:rPr lang="el-GR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 = Concatenate([71*71*96], [71*71*96]) = 71*71*192(96+96)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1B591DA-63BF-47CF-88CE-018E6D63FECA}"/>
              </a:ext>
            </a:extLst>
          </p:cNvPr>
          <p:cNvSpPr txBox="1">
            <a:spLocks/>
          </p:cNvSpPr>
          <p:nvPr/>
        </p:nvSpPr>
        <p:spPr>
          <a:xfrm>
            <a:off x="4903061" y="6394515"/>
            <a:ext cx="606977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Concatenate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 = Concatenate([35*35*192], [35*35*192]) = 35*35*384(192+192)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17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Inception-A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41E2A-78DC-4E67-9681-2B892EBC3DC5}"/>
              </a:ext>
            </a:extLst>
          </p:cNvPr>
          <p:cNvSpPr/>
          <p:nvPr/>
        </p:nvSpPr>
        <p:spPr>
          <a:xfrm>
            <a:off x="6028382" y="3999937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846999" y="3118376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(64)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6028382" y="5018284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1899227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6028382" y="231628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(384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04FC47-6D68-434B-A90A-9D37D9EDEA63}"/>
              </a:ext>
            </a:extLst>
          </p:cNvPr>
          <p:cNvSpPr/>
          <p:nvPr/>
        </p:nvSpPr>
        <p:spPr>
          <a:xfrm>
            <a:off x="3967594" y="3376912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846999" y="5021720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1899227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846999" y="4070048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(48)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333296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2540296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1" idx="0"/>
            <a:endCxn id="14" idx="2"/>
          </p:cNvCxnSpPr>
          <p:nvPr/>
        </p:nvCxnSpPr>
        <p:spPr>
          <a:xfrm flipV="1">
            <a:off x="2648296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2" idx="0"/>
            <a:endCxn id="61" idx="4"/>
          </p:cNvCxnSpPr>
          <p:nvPr/>
        </p:nvCxnSpPr>
        <p:spPr>
          <a:xfrm flipV="1">
            <a:off x="2648296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16" idx="0"/>
            <a:endCxn id="61" idx="4"/>
          </p:cNvCxnSpPr>
          <p:nvPr/>
        </p:nvCxnSpPr>
        <p:spPr>
          <a:xfrm flipH="1" flipV="1">
            <a:off x="2648296" y="1862178"/>
            <a:ext cx="4129155" cy="454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17" idx="0"/>
            <a:endCxn id="16" idx="2"/>
          </p:cNvCxnSpPr>
          <p:nvPr/>
        </p:nvCxnSpPr>
        <p:spPr>
          <a:xfrm flipV="1">
            <a:off x="4716663" y="2988958"/>
            <a:ext cx="2060788" cy="387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1" idx="0"/>
            <a:endCxn id="16" idx="2"/>
          </p:cNvCxnSpPr>
          <p:nvPr/>
        </p:nvCxnSpPr>
        <p:spPr>
          <a:xfrm flipH="1" flipV="1">
            <a:off x="6777451" y="2988958"/>
            <a:ext cx="1818617" cy="129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2" idx="0"/>
            <a:endCxn id="17" idx="2"/>
          </p:cNvCxnSpPr>
          <p:nvPr/>
        </p:nvCxnSpPr>
        <p:spPr>
          <a:xfrm flipV="1">
            <a:off x="2648296" y="4049585"/>
            <a:ext cx="2068367" cy="2346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2" idx="0"/>
            <a:endCxn id="12" idx="2"/>
          </p:cNvCxnSpPr>
          <p:nvPr/>
        </p:nvCxnSpPr>
        <p:spPr>
          <a:xfrm flipV="1">
            <a:off x="2648296" y="5690957"/>
            <a:ext cx="4129155" cy="70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52" idx="0"/>
            <a:endCxn id="43" idx="2"/>
          </p:cNvCxnSpPr>
          <p:nvPr/>
        </p:nvCxnSpPr>
        <p:spPr>
          <a:xfrm flipV="1">
            <a:off x="2648296" y="5694393"/>
            <a:ext cx="5947772" cy="701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12" idx="0"/>
            <a:endCxn id="10" idx="2"/>
          </p:cNvCxnSpPr>
          <p:nvPr/>
        </p:nvCxnSpPr>
        <p:spPr>
          <a:xfrm flipV="1">
            <a:off x="6777451" y="4672610"/>
            <a:ext cx="0" cy="345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0" idx="0"/>
            <a:endCxn id="16" idx="2"/>
          </p:cNvCxnSpPr>
          <p:nvPr/>
        </p:nvCxnSpPr>
        <p:spPr>
          <a:xfrm flipV="1">
            <a:off x="6777451" y="2988958"/>
            <a:ext cx="0" cy="101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0" idx="0"/>
            <a:endCxn id="11" idx="2"/>
          </p:cNvCxnSpPr>
          <p:nvPr/>
        </p:nvCxnSpPr>
        <p:spPr>
          <a:xfrm flipV="1">
            <a:off x="8596068" y="3791049"/>
            <a:ext cx="0" cy="278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43" idx="0"/>
            <a:endCxn id="60" idx="2"/>
          </p:cNvCxnSpPr>
          <p:nvPr/>
        </p:nvCxnSpPr>
        <p:spPr>
          <a:xfrm flipV="1">
            <a:off x="8596068" y="4742721"/>
            <a:ext cx="0" cy="278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2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Inception-A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93C048-F87F-4ADE-ADB7-334B3ACF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" y="597583"/>
            <a:ext cx="7143750" cy="612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5D1C33-6D8D-41BF-A912-7024ED1A073D}"/>
              </a:ext>
            </a:extLst>
          </p:cNvPr>
          <p:cNvSpPr/>
          <p:nvPr/>
        </p:nvSpPr>
        <p:spPr>
          <a:xfrm>
            <a:off x="771926" y="1428999"/>
            <a:ext cx="10810938" cy="23243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074F9B-33C9-4382-A6D5-3F42C83E2754}"/>
              </a:ext>
            </a:extLst>
          </p:cNvPr>
          <p:cNvSpPr/>
          <p:nvPr/>
        </p:nvSpPr>
        <p:spPr>
          <a:xfrm>
            <a:off x="1029437" y="2050015"/>
            <a:ext cx="10578518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9435C1-8E00-47CD-B9E2-86F57CAC0648}"/>
              </a:ext>
            </a:extLst>
          </p:cNvPr>
          <p:cNvSpPr txBox="1">
            <a:spLocks/>
          </p:cNvSpPr>
          <p:nvPr/>
        </p:nvSpPr>
        <p:spPr>
          <a:xfrm>
            <a:off x="7279273" y="1495857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35*35*384 -&gt; 1*1Conv(Stride1) -&gt; Output : 35*35*32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15DD09-2AC7-45CC-BEC9-3C9B1668431B}"/>
              </a:ext>
            </a:extLst>
          </p:cNvPr>
          <p:cNvSpPr/>
          <p:nvPr/>
        </p:nvSpPr>
        <p:spPr>
          <a:xfrm>
            <a:off x="1037826" y="2303695"/>
            <a:ext cx="11154174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DDECB4-838A-4DC0-A52C-767ED7A1D9EB}"/>
              </a:ext>
            </a:extLst>
          </p:cNvPr>
          <p:cNvSpPr txBox="1">
            <a:spLocks/>
          </p:cNvSpPr>
          <p:nvPr/>
        </p:nvSpPr>
        <p:spPr>
          <a:xfrm>
            <a:off x="6366621" y="211697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35*35*384 -&gt; 1*1Conv(Stride1) -&gt; Output : 35*35*32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1E6F34E-9714-4B75-9DC8-DB3D6866E707}"/>
              </a:ext>
            </a:extLst>
          </p:cNvPr>
          <p:cNvSpPr txBox="1">
            <a:spLocks/>
          </p:cNvSpPr>
          <p:nvPr/>
        </p:nvSpPr>
        <p:spPr>
          <a:xfrm>
            <a:off x="7220550" y="239052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35*35*32 -&gt; 3*3Conv(Stride1, padding1) -&gt; Output : 35*35*32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6831DC-6090-4A4F-AD42-2B63AB960906}"/>
              </a:ext>
            </a:extLst>
          </p:cNvPr>
          <p:cNvSpPr/>
          <p:nvPr/>
        </p:nvSpPr>
        <p:spPr>
          <a:xfrm>
            <a:off x="1046215" y="3109118"/>
            <a:ext cx="10544962" cy="225052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989880-CF9B-4E84-BCE0-4A8722F51EE9}"/>
              </a:ext>
            </a:extLst>
          </p:cNvPr>
          <p:cNvSpPr/>
          <p:nvPr/>
        </p:nvSpPr>
        <p:spPr>
          <a:xfrm>
            <a:off x="1046214" y="3337446"/>
            <a:ext cx="11145785" cy="19988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E128240-7F42-440D-950F-7AAA0820E991}"/>
              </a:ext>
            </a:extLst>
          </p:cNvPr>
          <p:cNvSpPr/>
          <p:nvPr/>
        </p:nvSpPr>
        <p:spPr>
          <a:xfrm>
            <a:off x="1046214" y="3551305"/>
            <a:ext cx="11145785" cy="19988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DB8D95EF-F0F2-4D31-95B9-BF94604A31E4}"/>
              </a:ext>
            </a:extLst>
          </p:cNvPr>
          <p:cNvSpPr txBox="1">
            <a:spLocks/>
          </p:cNvSpPr>
          <p:nvPr/>
        </p:nvSpPr>
        <p:spPr>
          <a:xfrm>
            <a:off x="7225164" y="3177252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35*35*384 -&gt; 1*1Conv(Stride1) -&gt; Output : 35*35*32 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AA76CE50-BDB5-415A-B754-17C0DFE853AE}"/>
              </a:ext>
            </a:extLst>
          </p:cNvPr>
          <p:cNvSpPr txBox="1">
            <a:spLocks/>
          </p:cNvSpPr>
          <p:nvPr/>
        </p:nvSpPr>
        <p:spPr>
          <a:xfrm>
            <a:off x="7220550" y="339257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35*35*32 -&gt; 3*3Conv(Stride1, padding1) -&gt; Output : 35*35*48 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8A10404-3A0A-4722-8A19-B90765E8D452}"/>
              </a:ext>
            </a:extLst>
          </p:cNvPr>
          <p:cNvSpPr txBox="1">
            <a:spLocks/>
          </p:cNvSpPr>
          <p:nvPr/>
        </p:nvSpPr>
        <p:spPr>
          <a:xfrm>
            <a:off x="7228170" y="361936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35*35*48 -&gt; 3*3Conv(Stride1, padding1) -&gt; Output : 35*35*64 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616B67-32C7-47B6-AD2F-1A241A62DCB2}"/>
              </a:ext>
            </a:extLst>
          </p:cNvPr>
          <p:cNvSpPr/>
          <p:nvPr/>
        </p:nvSpPr>
        <p:spPr>
          <a:xfrm>
            <a:off x="763462" y="4152301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35B6CE-5F6C-4F3B-A345-A2A0425E6223}"/>
              </a:ext>
            </a:extLst>
          </p:cNvPr>
          <p:cNvSpPr/>
          <p:nvPr/>
        </p:nvSpPr>
        <p:spPr>
          <a:xfrm>
            <a:off x="763461" y="4380628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E66D8CC-1F31-4EDC-9E96-038BA7BE0CE3}"/>
              </a:ext>
            </a:extLst>
          </p:cNvPr>
          <p:cNvSpPr txBox="1">
            <a:spLocks/>
          </p:cNvSpPr>
          <p:nvPr/>
        </p:nvSpPr>
        <p:spPr>
          <a:xfrm>
            <a:off x="7228938" y="4428252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N*N*C -&gt; 1*1Conv(Stride1) -&gt; Output : N*N*384 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CFEDDFED-E1C1-46AC-A991-9939DF52FCA3}"/>
              </a:ext>
            </a:extLst>
          </p:cNvPr>
          <p:cNvSpPr txBox="1">
            <a:spLocks/>
          </p:cNvSpPr>
          <p:nvPr/>
        </p:nvSpPr>
        <p:spPr>
          <a:xfrm>
            <a:off x="7228170" y="421829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N*N*128 -&gt; 1*1Conv(Stride1) -&gt; Output : N*N*384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7284F4-BCF2-4B9C-B5BF-81A346A6A665}"/>
              </a:ext>
            </a:extLst>
          </p:cNvPr>
          <p:cNvSpPr/>
          <p:nvPr/>
        </p:nvSpPr>
        <p:spPr>
          <a:xfrm>
            <a:off x="7893584" y="-51370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αβγ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5B1D7-B0F5-44E3-BC6C-A0C377BCB933}"/>
              </a:ext>
            </a:extLst>
          </p:cNvPr>
          <p:cNvSpPr/>
          <p:nvPr/>
        </p:nvSpPr>
        <p:spPr>
          <a:xfrm>
            <a:off x="11574551" y="135003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97FC9F-96BE-47AF-97F4-7C3DB64180DD}"/>
              </a:ext>
            </a:extLst>
          </p:cNvPr>
          <p:cNvSpPr/>
          <p:nvPr/>
        </p:nvSpPr>
        <p:spPr>
          <a:xfrm>
            <a:off x="11640084" y="25312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5573F0-0307-4BAB-BB5D-59661E3BC9B5}"/>
              </a:ext>
            </a:extLst>
          </p:cNvPr>
          <p:cNvSpPr/>
          <p:nvPr/>
        </p:nvSpPr>
        <p:spPr>
          <a:xfrm>
            <a:off x="11750035" y="36794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8497548" y="-63230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8855006" y="-4680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9237755" y="-553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0E42125-D692-4E6C-A46C-87F0E1C3C5D6}"/>
              </a:ext>
            </a:extLst>
          </p:cNvPr>
          <p:cNvSpPr/>
          <p:nvPr/>
        </p:nvSpPr>
        <p:spPr>
          <a:xfrm>
            <a:off x="763462" y="5641830"/>
            <a:ext cx="10123613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7BB7BD9-284B-48DD-995E-F80DFFD2508D}"/>
              </a:ext>
            </a:extLst>
          </p:cNvPr>
          <p:cNvSpPr txBox="1">
            <a:spLocks/>
          </p:cNvSpPr>
          <p:nvPr/>
        </p:nvSpPr>
        <p:spPr>
          <a:xfrm>
            <a:off x="7228170" y="5707827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γ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35*35*128(32+32+64)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7357F871-F475-45EA-A0C9-337333216816}"/>
              </a:ext>
            </a:extLst>
          </p:cNvPr>
          <p:cNvCxnSpPr>
            <a:cxnSpLocks/>
            <a:stCxn id="33" idx="1"/>
            <a:endCxn id="57" idx="1"/>
          </p:cNvCxnSpPr>
          <p:nvPr/>
        </p:nvCxnSpPr>
        <p:spPr>
          <a:xfrm rot="10800000" flipH="1" flipV="1">
            <a:off x="763461" y="4264827"/>
            <a:ext cx="1" cy="1704848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C65C24-831A-452F-B805-9755354D465E}"/>
              </a:ext>
            </a:extLst>
          </p:cNvPr>
          <p:cNvSpPr/>
          <p:nvPr/>
        </p:nvSpPr>
        <p:spPr>
          <a:xfrm>
            <a:off x="763463" y="5857149"/>
            <a:ext cx="467531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7DD5398-CDC1-420A-9C4C-526B1842AF98}"/>
              </a:ext>
            </a:extLst>
          </p:cNvPr>
          <p:cNvSpPr/>
          <p:nvPr/>
        </p:nvSpPr>
        <p:spPr>
          <a:xfrm>
            <a:off x="763459" y="5419369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DFC880B-BAFE-4543-B5F7-05E47C085DF0}"/>
              </a:ext>
            </a:extLst>
          </p:cNvPr>
          <p:cNvCxnSpPr>
            <a:stCxn id="34" idx="1"/>
            <a:endCxn id="58" idx="1"/>
          </p:cNvCxnSpPr>
          <p:nvPr/>
        </p:nvCxnSpPr>
        <p:spPr>
          <a:xfrm rot="10800000" flipV="1">
            <a:off x="763459" y="4487619"/>
            <a:ext cx="2" cy="1044276"/>
          </a:xfrm>
          <a:prstGeom prst="curvedConnector3">
            <a:avLst>
              <a:gd name="adj1" fmla="val 2147483646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제목 1">
            <a:extLst>
              <a:ext uri="{FF2B5EF4-FFF2-40B4-BE49-F238E27FC236}">
                <a16:creationId xmlns:a16="http://schemas.microsoft.com/office/drawing/2014/main" id="{F2092554-A278-4DD6-BF20-5BCBD7DFB518}"/>
              </a:ext>
            </a:extLst>
          </p:cNvPr>
          <p:cNvSpPr txBox="1">
            <a:spLocks/>
          </p:cNvSpPr>
          <p:nvPr/>
        </p:nvSpPr>
        <p:spPr>
          <a:xfrm>
            <a:off x="2797960" y="612622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D95FEA02-95F0-4562-BB2F-5E14418637C1}"/>
              </a:ext>
            </a:extLst>
          </p:cNvPr>
          <p:cNvSpPr txBox="1">
            <a:spLocks/>
          </p:cNvSpPr>
          <p:nvPr/>
        </p:nvSpPr>
        <p:spPr>
          <a:xfrm>
            <a:off x="2636035" y="591565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(128 -&gt; 384)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6E2BC654-2FEB-4E7E-9474-1AED6BBA0DE4}"/>
              </a:ext>
            </a:extLst>
          </p:cNvPr>
          <p:cNvSpPr txBox="1">
            <a:spLocks/>
          </p:cNvSpPr>
          <p:nvPr/>
        </p:nvSpPr>
        <p:spPr>
          <a:xfrm>
            <a:off x="1387351" y="6535106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x = 35*35*384</a:t>
            </a:r>
            <a:endParaRPr lang="ko-KR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8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Reduction-A : Architecture,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347804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2120728" y="3470661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(n 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120728" y="912818"/>
            <a:ext cx="1498138" cy="60864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08922" y="3470660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Maxpool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120728" y="5887702"/>
            <a:ext cx="1498138" cy="58922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440931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Conv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(k)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3" idx="0"/>
            <a:endCxn id="11" idx="2"/>
          </p:cNvCxnSpPr>
          <p:nvPr/>
        </p:nvCxnSpPr>
        <p:spPr>
          <a:xfrm flipH="1" flipV="1">
            <a:off x="1157991" y="4143333"/>
            <a:ext cx="1711806" cy="1744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0"/>
            <a:endCxn id="10" idx="2"/>
          </p:cNvCxnSpPr>
          <p:nvPr/>
        </p:nvCxnSpPr>
        <p:spPr>
          <a:xfrm flipV="1">
            <a:off x="1157991" y="1521465"/>
            <a:ext cx="1711806" cy="19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8" idx="2"/>
          </p:cNvCxnSpPr>
          <p:nvPr/>
        </p:nvCxnSpPr>
        <p:spPr>
          <a:xfrm flipV="1">
            <a:off x="2869797" y="4143334"/>
            <a:ext cx="0" cy="1744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0"/>
            <a:endCxn id="14" idx="2"/>
          </p:cNvCxnSpPr>
          <p:nvPr/>
        </p:nvCxnSpPr>
        <p:spPr>
          <a:xfrm flipV="1">
            <a:off x="2869797" y="5081985"/>
            <a:ext cx="1742703" cy="805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0" idx="2"/>
          </p:cNvCxnSpPr>
          <p:nvPr/>
        </p:nvCxnSpPr>
        <p:spPr>
          <a:xfrm flipV="1">
            <a:off x="2869797" y="1521465"/>
            <a:ext cx="0" cy="1949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6" idx="2"/>
          </p:cNvCxnSpPr>
          <p:nvPr/>
        </p:nvCxnSpPr>
        <p:spPr>
          <a:xfrm flipV="1">
            <a:off x="4612500" y="415072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254502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 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4613127" y="321770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5" idx="0"/>
            <a:endCxn id="10" idx="2"/>
          </p:cNvCxnSpPr>
          <p:nvPr/>
        </p:nvCxnSpPr>
        <p:spPr>
          <a:xfrm flipH="1" flipV="1">
            <a:off x="2869797" y="1521465"/>
            <a:ext cx="1742703" cy="102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F256B0BB-7190-4A80-A972-6612A788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13" y="597583"/>
            <a:ext cx="6191688" cy="6041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9025E837-BB81-44A4-88F2-1A05C47A187B}"/>
              </a:ext>
            </a:extLst>
          </p:cNvPr>
          <p:cNvSpPr txBox="1">
            <a:spLocks/>
          </p:cNvSpPr>
          <p:nvPr/>
        </p:nvSpPr>
        <p:spPr>
          <a:xfrm>
            <a:off x="9050923" y="1082703"/>
            <a:ext cx="2350502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K=256, l=256, m=384, n=384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305550" y="2023722"/>
            <a:ext cx="4829175" cy="328953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8766208" y="2131260"/>
            <a:ext cx="3463892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input(35*35*384) -&gt; 17*17*384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5AFF1A-588A-45A5-912A-03FBF4672CC0}"/>
              </a:ext>
            </a:extLst>
          </p:cNvPr>
          <p:cNvSpPr/>
          <p:nvPr/>
        </p:nvSpPr>
        <p:spPr>
          <a:xfrm>
            <a:off x="1810853" y="6495623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Input(35*35*384) 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4816E8-60D3-4305-8E43-2447C6F181A9}"/>
              </a:ext>
            </a:extLst>
          </p:cNvPr>
          <p:cNvSpPr/>
          <p:nvPr/>
        </p:nvSpPr>
        <p:spPr>
          <a:xfrm>
            <a:off x="1807134" y="550441"/>
            <a:ext cx="2221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Output(17*17*1152) 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6305550" y="2376959"/>
            <a:ext cx="4728459" cy="328953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9775049" y="1664489"/>
            <a:ext cx="2350502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35*35*384 -&gt; 17*17*384(=N)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2A61BAB-7306-4ED5-85A6-05F64DC69CF1}"/>
              </a:ext>
            </a:extLst>
          </p:cNvPr>
          <p:cNvSpPr/>
          <p:nvPr/>
        </p:nvSpPr>
        <p:spPr>
          <a:xfrm>
            <a:off x="11039475" y="1916572"/>
            <a:ext cx="366209" cy="626603"/>
          </a:xfrm>
          <a:custGeom>
            <a:avLst/>
            <a:gdLst>
              <a:gd name="connsiteX0" fmla="*/ 0 w 366209"/>
              <a:gd name="connsiteY0" fmla="*/ 626603 h 626603"/>
              <a:gd name="connsiteX1" fmla="*/ 247650 w 366209"/>
              <a:gd name="connsiteY1" fmla="*/ 417053 h 626603"/>
              <a:gd name="connsiteX2" fmla="*/ 352425 w 366209"/>
              <a:gd name="connsiteY2" fmla="*/ 55103 h 626603"/>
              <a:gd name="connsiteX3" fmla="*/ 361950 w 366209"/>
              <a:gd name="connsiteY3" fmla="*/ 7478 h 62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09" h="626603">
                <a:moveTo>
                  <a:pt x="0" y="626603"/>
                </a:moveTo>
                <a:cubicBezTo>
                  <a:pt x="94456" y="569453"/>
                  <a:pt x="188913" y="512303"/>
                  <a:pt x="247650" y="417053"/>
                </a:cubicBezTo>
                <a:cubicBezTo>
                  <a:pt x="306388" y="321803"/>
                  <a:pt x="333375" y="123365"/>
                  <a:pt x="352425" y="55103"/>
                </a:cubicBezTo>
                <a:cubicBezTo>
                  <a:pt x="371475" y="-13159"/>
                  <a:pt x="366712" y="-2841"/>
                  <a:pt x="361950" y="7478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D706EFD-6539-4AFD-AA53-46B999F0AB93}"/>
              </a:ext>
            </a:extLst>
          </p:cNvPr>
          <p:cNvSpPr/>
          <p:nvPr/>
        </p:nvSpPr>
        <p:spPr>
          <a:xfrm>
            <a:off x="9641925" y="1654964"/>
            <a:ext cx="2350502" cy="256545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0826" y="3084896"/>
            <a:ext cx="5244041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8080" y="3421687"/>
            <a:ext cx="5420175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0826" y="3767574"/>
            <a:ext cx="5244041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10041579" y="3188678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input(…) -&gt; 35*35*256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412000" y="3551875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35*35*256(padding1) -&gt; 35*35*256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369665" y="3899458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35*35*256(stride1) -&gt; 17*17*384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7859346" y="4842913"/>
            <a:ext cx="3275379" cy="32895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119665" y="4965692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384 + 384 + 384 = 1152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9293" y="5878760"/>
            <a:ext cx="5383134" cy="32895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/>
          <p:nvPr/>
        </p:nvCxnSpPr>
        <p:spPr>
          <a:xfrm>
            <a:off x="6680201" y="6207713"/>
            <a:ext cx="558799" cy="193087"/>
          </a:xfrm>
          <a:prstGeom prst="curvedConnector3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7238999" y="6369392"/>
            <a:ext cx="4852910" cy="1672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Concatenate([17*17*384,17*17*384,17*17*384]) = 17*17*1152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2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Inception-B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333069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765113" y="4261961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765113" y="238737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(1154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399496" y="519322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(128)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426196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1*7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(160)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4365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덧셈 기호 17"/>
          <p:cNvSpPr/>
          <p:nvPr/>
        </p:nvSpPr>
        <p:spPr>
          <a:xfrm>
            <a:off x="3181365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0"/>
            <a:endCxn id="11" idx="2"/>
          </p:cNvCxnSpPr>
          <p:nvPr/>
        </p:nvCxnSpPr>
        <p:spPr>
          <a:xfrm flipV="1">
            <a:off x="3289365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0"/>
            <a:endCxn id="17" idx="4"/>
          </p:cNvCxnSpPr>
          <p:nvPr/>
        </p:nvCxnSpPr>
        <p:spPr>
          <a:xfrm flipV="1">
            <a:off x="3289365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0"/>
            <a:endCxn id="17" idx="4"/>
          </p:cNvCxnSpPr>
          <p:nvPr/>
        </p:nvCxnSpPr>
        <p:spPr>
          <a:xfrm flipH="1" flipV="1">
            <a:off x="3289365" y="1862178"/>
            <a:ext cx="2224817" cy="525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2" idx="2"/>
          </p:cNvCxnSpPr>
          <p:nvPr/>
        </p:nvCxnSpPr>
        <p:spPr>
          <a:xfrm flipH="1" flipV="1">
            <a:off x="5514182" y="3060048"/>
            <a:ext cx="2634383" cy="27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0"/>
            <a:endCxn id="10" idx="2"/>
          </p:cNvCxnSpPr>
          <p:nvPr/>
        </p:nvCxnSpPr>
        <p:spPr>
          <a:xfrm flipV="1">
            <a:off x="3289365" y="4934634"/>
            <a:ext cx="2224817" cy="14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0"/>
            <a:endCxn id="14" idx="2"/>
          </p:cNvCxnSpPr>
          <p:nvPr/>
        </p:nvCxnSpPr>
        <p:spPr>
          <a:xfrm flipV="1">
            <a:off x="3289365" y="5865898"/>
            <a:ext cx="4859200" cy="52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0"/>
            <a:endCxn id="12" idx="2"/>
          </p:cNvCxnSpPr>
          <p:nvPr/>
        </p:nvCxnSpPr>
        <p:spPr>
          <a:xfrm flipV="1">
            <a:off x="5514182" y="3060048"/>
            <a:ext cx="0" cy="1201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0"/>
            <a:endCxn id="8" idx="2"/>
          </p:cNvCxnSpPr>
          <p:nvPr/>
        </p:nvCxnSpPr>
        <p:spPr>
          <a:xfrm flipV="1">
            <a:off x="8148565" y="400337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0"/>
            <a:endCxn id="16" idx="2"/>
          </p:cNvCxnSpPr>
          <p:nvPr/>
        </p:nvCxnSpPr>
        <p:spPr>
          <a:xfrm flipV="1">
            <a:off x="8148565" y="4934635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1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Inception-B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C8546-4252-4345-BE07-C9F6F381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723900"/>
            <a:ext cx="6229350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94D62D-28BA-453C-9367-0AFEACCC8E55}"/>
              </a:ext>
            </a:extLst>
          </p:cNvPr>
          <p:cNvSpPr/>
          <p:nvPr/>
        </p:nvSpPr>
        <p:spPr>
          <a:xfrm>
            <a:off x="797017" y="1737049"/>
            <a:ext cx="10175783" cy="26542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264C981-471D-4886-A6AD-FEEDEEE1B540}"/>
              </a:ext>
            </a:extLst>
          </p:cNvPr>
          <p:cNvSpPr txBox="1">
            <a:spLocks/>
          </p:cNvSpPr>
          <p:nvPr/>
        </p:nvSpPr>
        <p:spPr>
          <a:xfrm>
            <a:off x="6504909" y="181914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17*17*1152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17*17*192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68F07E-ABF4-406D-89FA-4504BB290097}"/>
              </a:ext>
            </a:extLst>
          </p:cNvPr>
          <p:cNvSpPr/>
          <p:nvPr/>
        </p:nvSpPr>
        <p:spPr>
          <a:xfrm>
            <a:off x="1096891" y="2256070"/>
            <a:ext cx="9875910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CB63027-27B6-4ED0-B96C-6283B874701F}"/>
              </a:ext>
            </a:extLst>
          </p:cNvPr>
          <p:cNvSpPr txBox="1">
            <a:spLocks/>
          </p:cNvSpPr>
          <p:nvPr/>
        </p:nvSpPr>
        <p:spPr>
          <a:xfrm>
            <a:off x="5582442" y="2336660"/>
            <a:ext cx="55492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17*17*1152 -&gt;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17*17*128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1B28D3D-0BF3-498A-9C86-AE1C2983FA65}"/>
              </a:ext>
            </a:extLst>
          </p:cNvPr>
          <p:cNvSpPr txBox="1">
            <a:spLocks/>
          </p:cNvSpPr>
          <p:nvPr/>
        </p:nvSpPr>
        <p:spPr>
          <a:xfrm>
            <a:off x="6504908" y="2611471"/>
            <a:ext cx="5687091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17*17*128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1*7Conv(Stride1, padding(0,3))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17*17*160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603EE1-3C65-4A7A-8E0C-3D1ED6DEDE0D}"/>
              </a:ext>
            </a:extLst>
          </p:cNvPr>
          <p:cNvSpPr/>
          <p:nvPr/>
        </p:nvSpPr>
        <p:spPr>
          <a:xfrm>
            <a:off x="10972800" y="166552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7C362-7AA3-4E45-A177-44A0101316A8}"/>
              </a:ext>
            </a:extLst>
          </p:cNvPr>
          <p:cNvSpPr/>
          <p:nvPr/>
        </p:nvSpPr>
        <p:spPr>
          <a:xfrm>
            <a:off x="11892812" y="2709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CA44037-3F2B-4853-BADC-83FE59A9055E}"/>
              </a:ext>
            </a:extLst>
          </p:cNvPr>
          <p:cNvSpPr/>
          <p:nvPr/>
        </p:nvSpPr>
        <p:spPr>
          <a:xfrm>
            <a:off x="1099938" y="2521494"/>
            <a:ext cx="10843200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ACF936-3825-4D1B-8B36-22B6C63D6071}"/>
              </a:ext>
            </a:extLst>
          </p:cNvPr>
          <p:cNvSpPr/>
          <p:nvPr/>
        </p:nvSpPr>
        <p:spPr>
          <a:xfrm>
            <a:off x="1096891" y="2794224"/>
            <a:ext cx="10837934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56A22A65-350B-4BCD-A710-F4728FA4EC70}"/>
              </a:ext>
            </a:extLst>
          </p:cNvPr>
          <p:cNvSpPr txBox="1">
            <a:spLocks/>
          </p:cNvSpPr>
          <p:nvPr/>
        </p:nvSpPr>
        <p:spPr>
          <a:xfrm>
            <a:off x="6504909" y="2873518"/>
            <a:ext cx="5831178" cy="1620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17*17*160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7*1Conv(Stride1, padding(3,0))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90E5D05-98ED-4029-8E6E-38FE4AF3003F}"/>
              </a:ext>
            </a:extLst>
          </p:cNvPr>
          <p:cNvSpPr/>
          <p:nvPr/>
        </p:nvSpPr>
        <p:spPr>
          <a:xfrm>
            <a:off x="797020" y="3579622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BB66396-7F4A-43DC-AB39-8730273A679D}"/>
              </a:ext>
            </a:extLst>
          </p:cNvPr>
          <p:cNvSpPr/>
          <p:nvPr/>
        </p:nvSpPr>
        <p:spPr>
          <a:xfrm>
            <a:off x="797019" y="3807949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46E76A2-D8E1-4DF8-A383-2DCE8764CE03}"/>
              </a:ext>
            </a:extLst>
          </p:cNvPr>
          <p:cNvSpPr/>
          <p:nvPr/>
        </p:nvSpPr>
        <p:spPr>
          <a:xfrm>
            <a:off x="816069" y="5351352"/>
            <a:ext cx="10123613" cy="239583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1599B8ED-B7D1-47F3-B14E-88E538E0434E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rot="10800000" flipH="1" flipV="1">
            <a:off x="797019" y="3692147"/>
            <a:ext cx="19049" cy="2049415"/>
          </a:xfrm>
          <a:prstGeom prst="curvedConnector3">
            <a:avLst>
              <a:gd name="adj1" fmla="val -1200063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721A3DE-EC1F-4A66-8E35-1507FE6F85E6}"/>
              </a:ext>
            </a:extLst>
          </p:cNvPr>
          <p:cNvSpPr/>
          <p:nvPr/>
        </p:nvSpPr>
        <p:spPr>
          <a:xfrm>
            <a:off x="816069" y="5629037"/>
            <a:ext cx="2393855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6B26CC1-366F-47C7-B2D3-466BC1644A07}"/>
              </a:ext>
            </a:extLst>
          </p:cNvPr>
          <p:cNvSpPr/>
          <p:nvPr/>
        </p:nvSpPr>
        <p:spPr>
          <a:xfrm>
            <a:off x="816066" y="5100317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CE21E5E8-A661-4EBB-8203-9764C0E9DB99}"/>
              </a:ext>
            </a:extLst>
          </p:cNvPr>
          <p:cNvCxnSpPr>
            <a:stCxn id="78" idx="1"/>
            <a:endCxn id="82" idx="1"/>
          </p:cNvCxnSpPr>
          <p:nvPr/>
        </p:nvCxnSpPr>
        <p:spPr>
          <a:xfrm rot="10800000" flipH="1" flipV="1">
            <a:off x="797018" y="3914939"/>
            <a:ext cx="19047" cy="1297903"/>
          </a:xfrm>
          <a:prstGeom prst="curvedConnector3">
            <a:avLst>
              <a:gd name="adj1" fmla="val -750118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제목 1">
            <a:extLst>
              <a:ext uri="{FF2B5EF4-FFF2-40B4-BE49-F238E27FC236}">
                <a16:creationId xmlns:a16="http://schemas.microsoft.com/office/drawing/2014/main" id="{BDE0B3CA-25E8-4B67-8781-D84007B5A110}"/>
              </a:ext>
            </a:extLst>
          </p:cNvPr>
          <p:cNvSpPr txBox="1">
            <a:spLocks/>
          </p:cNvSpPr>
          <p:nvPr/>
        </p:nvSpPr>
        <p:spPr>
          <a:xfrm>
            <a:off x="2837961" y="5901715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E18BE413-3176-40C6-BBA1-20FCB06094CE}"/>
              </a:ext>
            </a:extLst>
          </p:cNvPr>
          <p:cNvSpPr txBox="1">
            <a:spLocks/>
          </p:cNvSpPr>
          <p:nvPr/>
        </p:nvSpPr>
        <p:spPr>
          <a:xfrm>
            <a:off x="6505677" y="385305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N*N*C -&gt; 1*1Conv(Stride1) -&gt; Output : N*N*1152 </a:t>
            </a:r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10413F7B-D64D-44C6-B039-24E933802557}"/>
              </a:ext>
            </a:extLst>
          </p:cNvPr>
          <p:cNvSpPr txBox="1">
            <a:spLocks/>
          </p:cNvSpPr>
          <p:nvPr/>
        </p:nvSpPr>
        <p:spPr>
          <a:xfrm>
            <a:off x="6504909" y="3643097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N*N*384 -&gt; 1*1Conv(Stride1) -&gt; Output : N*N*1152</a:t>
            </a: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D50C26B9-D69C-45C4-A993-F1D903356BAD}"/>
              </a:ext>
            </a:extLst>
          </p:cNvPr>
          <p:cNvSpPr txBox="1">
            <a:spLocks/>
          </p:cNvSpPr>
          <p:nvPr/>
        </p:nvSpPr>
        <p:spPr>
          <a:xfrm>
            <a:off x="6504909" y="542701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17*17*384(192+192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3209924" y="567424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(384 -&gt; 1152) * 0.1(Scaling Fact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or)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1438226" y="644799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250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16620</TotalTime>
  <Words>1736</Words>
  <Application>Microsoft Office PowerPoint</Application>
  <PresentationFormat>와이드스크린</PresentationFormat>
  <Paragraphs>383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HY헤드라인M</vt:lpstr>
      <vt:lpstr>NanumSquareOTF ExtraBold</vt:lpstr>
      <vt:lpstr>Malgun Gothic</vt:lpstr>
      <vt:lpstr>Malgun Gothic</vt:lpstr>
      <vt:lpstr>Arial</vt:lpstr>
      <vt:lpstr>Arial Black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Choi chan ho</cp:lastModifiedBy>
  <cp:revision>476</cp:revision>
  <dcterms:created xsi:type="dcterms:W3CDTF">2020-04-19T10:49:20Z</dcterms:created>
  <dcterms:modified xsi:type="dcterms:W3CDTF">2021-08-04T04:01:41Z</dcterms:modified>
</cp:coreProperties>
</file>